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Default Extension="gif" ContentType="image/gif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bin" ContentType="application/vnd.openxmlformats-officedocument.oleObject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1335" r:id="rId2"/>
    <p:sldId id="1336" r:id="rId3"/>
    <p:sldId id="1146" r:id="rId4"/>
    <p:sldId id="1225" r:id="rId5"/>
    <p:sldId id="1147" r:id="rId6"/>
    <p:sldId id="1287" r:id="rId7"/>
    <p:sldId id="1337" r:id="rId8"/>
    <p:sldId id="1338" r:id="rId9"/>
    <p:sldId id="1363" r:id="rId10"/>
    <p:sldId id="1362" r:id="rId11"/>
    <p:sldId id="1339" r:id="rId12"/>
    <p:sldId id="1340" r:id="rId13"/>
    <p:sldId id="1341" r:id="rId14"/>
    <p:sldId id="1342" r:id="rId15"/>
    <p:sldId id="1343" r:id="rId16"/>
    <p:sldId id="1344" r:id="rId17"/>
    <p:sldId id="1345" r:id="rId18"/>
    <p:sldId id="1346" r:id="rId19"/>
    <p:sldId id="1347" r:id="rId20"/>
    <p:sldId id="1365" r:id="rId21"/>
    <p:sldId id="1359" r:id="rId22"/>
    <p:sldId id="1367" r:id="rId23"/>
    <p:sldId id="1366" r:id="rId24"/>
    <p:sldId id="1364" r:id="rId25"/>
    <p:sldId id="1360" r:id="rId26"/>
  </p:sldIdLst>
  <p:sldSz cx="9144000" cy="5143500" type="screen16x9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56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28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00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7213" indent="15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  <p:modifyVerifier cryptProviderType="rsaFull" cryptAlgorithmClass="hash" cryptAlgorithmType="typeAny" cryptAlgorithmSid="4" spinCount="50000" saltData="qque9o1NAXhPBCS1hpRBBg==" hashData="TZwIUoDDzAQvneEr4NMNRci2aBY=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FCC00"/>
    <a:srgbClr val="CC0066"/>
    <a:srgbClr val="CC3399"/>
    <a:srgbClr val="339933"/>
    <a:srgbClr val="666699"/>
    <a:srgbClr val="A50021"/>
    <a:srgbClr val="CC0000"/>
    <a:srgbClr val="CC3300"/>
  </p:clrMru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32" autoAdjust="0"/>
    <p:restoredTop sz="96774" autoAdjust="0"/>
  </p:normalViewPr>
  <p:slideViewPr>
    <p:cSldViewPr>
      <p:cViewPr>
        <p:scale>
          <a:sx n="100" d="100"/>
          <a:sy n="100" d="100"/>
        </p:scale>
        <p:origin x="-78" y="-15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5086"/>
    </p:cViewPr>
  </p:sorterViewPr>
  <p:notesViewPr>
    <p:cSldViewPr>
      <p:cViewPr varScale="1">
        <p:scale>
          <a:sx n="56" d="100"/>
          <a:sy n="56" d="100"/>
        </p:scale>
        <p:origin x="-2838" y="-84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02AC847-74B2-4176-AA62-6D1786526AE0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AAE2F4D6-46AD-4787-A92C-EC9B555EDA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40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88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36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84" algn="l" defTabSz="91429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35885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84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142340" name="Slide Number Placeholder 3"/>
          <p:cNvSpPr>
            <a:spLocks noGrp="1"/>
          </p:cNvSpPr>
          <p:nvPr>
            <p:ph type="sldNum" sz="quarter" idx="5"/>
          </p:nvPr>
        </p:nvSpPr>
        <p:spPr bwMode="auto">
          <a:extLst>
            <a:ext uri="{909E8E84-426E-40DD-AFC4-6F175D3DCCD1}"/>
            <a:ext uri="{91240B29-F687-4F45-9708-019B960494DF}"/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7D707CF3-F58E-4EAB-BE5D-74201CB19B14}" type="slidenum">
              <a:rPr 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80C4A667-C5B3-4ADA-98E2-1A262D8F6A26}" type="slidenum">
              <a:rPr lang="en-US" smtClean="0"/>
              <a:pPr/>
              <a:t>14</a:t>
            </a:fld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0741EA-5237-4D4C-8C7C-C98A4AE303B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3588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hyperlink" Target="mailto:wellness747@gmail.com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5321300" y="-63500"/>
            <a:ext cx="3886200" cy="461963"/>
          </a:xfrm>
          <a:prstGeom prst="rect">
            <a:avLst/>
          </a:prstGeom>
          <a:noFill/>
        </p:spPr>
        <p:txBody>
          <a:bodyPr lIns="91430" tIns="45715" rIns="91430" bIns="45715">
            <a:spAutoFit/>
          </a:bodyPr>
          <a:lstStyle/>
          <a:p>
            <a:pPr algn="r">
              <a:defRPr/>
            </a:pPr>
            <a:r>
              <a:rPr lang="en-US" sz="1200" dirty="0"/>
              <a:t>+91 9448853668 </a:t>
            </a:r>
            <a:r>
              <a:rPr lang="en-US" sz="1200" dirty="0">
                <a:hlinkClick r:id="rId2"/>
              </a:rPr>
              <a:t>wellness747@gmail.com</a:t>
            </a:r>
            <a:endParaRPr lang="en-US" sz="1200" dirty="0"/>
          </a:p>
          <a:p>
            <a:pPr algn="r">
              <a:defRPr/>
            </a:pPr>
            <a:endParaRPr lang="en-US" sz="1200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1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4FE7B-498A-4A17-A7AB-36DC5660510E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396E21-C871-465C-B13C-7B7E5086B4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B950A-9B31-49CF-A4CB-19D536C05B00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974978-A732-4323-A11C-BDA100F317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A07C46-744F-476D-9819-526074C58225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B1522-5A6B-4EE7-BBFB-A264B01B3E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5A8B7A-FDC9-415A-8513-A5AE1575297B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40A203-BB57-4E0E-9248-43CDFF7461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8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712369-E394-46D2-9B54-598E6DEB723C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A78274-6CF7-404F-A1B8-9076BE0C12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57B229-C374-40A1-8265-5B0F4FB09134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338E49-9FCB-4854-A4D4-E8B9E0B31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8" indent="0">
              <a:buNone/>
              <a:defRPr sz="2000" b="1"/>
            </a:lvl2pPr>
            <a:lvl3pPr marL="914296" indent="0">
              <a:buNone/>
              <a:defRPr sz="1800" b="1"/>
            </a:lvl3pPr>
            <a:lvl4pPr marL="1371444" indent="0">
              <a:buNone/>
              <a:defRPr sz="1600" b="1"/>
            </a:lvl4pPr>
            <a:lvl5pPr marL="1828592" indent="0">
              <a:buNone/>
              <a:defRPr sz="1600" b="1"/>
            </a:lvl5pPr>
            <a:lvl6pPr marL="2285740" indent="0">
              <a:buNone/>
              <a:defRPr sz="1600" b="1"/>
            </a:lvl6pPr>
            <a:lvl7pPr marL="2742888" indent="0">
              <a:buNone/>
              <a:defRPr sz="1600" b="1"/>
            </a:lvl7pPr>
            <a:lvl8pPr marL="3200036" indent="0">
              <a:buNone/>
              <a:defRPr sz="1600" b="1"/>
            </a:lvl8pPr>
            <a:lvl9pPr marL="3657184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D5E79E-2343-4779-9091-4CACEFD65C35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C7D0A9-1006-4B39-901A-C60340A0AA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52048F-E2CD-4CC5-8476-B1B4F521BAF2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19903-DDD0-41BE-996C-3B4042F650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advClick="0"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90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8B1F96-7713-4F63-9072-BEEFE5CEC1B1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3FB737-8217-4C62-BEB6-3B8D564EB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48" indent="0">
              <a:buNone/>
              <a:defRPr sz="2800"/>
            </a:lvl2pPr>
            <a:lvl3pPr marL="914296" indent="0">
              <a:buNone/>
              <a:defRPr sz="2400"/>
            </a:lvl3pPr>
            <a:lvl4pPr marL="1371444" indent="0">
              <a:buNone/>
              <a:defRPr sz="2000"/>
            </a:lvl4pPr>
            <a:lvl5pPr marL="1828592" indent="0">
              <a:buNone/>
              <a:defRPr sz="2000"/>
            </a:lvl5pPr>
            <a:lvl6pPr marL="2285740" indent="0">
              <a:buNone/>
              <a:defRPr sz="2000"/>
            </a:lvl6pPr>
            <a:lvl7pPr marL="2742888" indent="0">
              <a:buNone/>
              <a:defRPr sz="2000"/>
            </a:lvl7pPr>
            <a:lvl8pPr marL="3200036" indent="0">
              <a:buNone/>
              <a:defRPr sz="2000"/>
            </a:lvl8pPr>
            <a:lvl9pPr marL="3657184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148" indent="0">
              <a:buNone/>
              <a:defRPr sz="1200"/>
            </a:lvl2pPr>
            <a:lvl3pPr marL="914296" indent="0">
              <a:buNone/>
              <a:defRPr sz="1000"/>
            </a:lvl3pPr>
            <a:lvl4pPr marL="1371444" indent="0">
              <a:buNone/>
              <a:defRPr sz="900"/>
            </a:lvl4pPr>
            <a:lvl5pPr marL="1828592" indent="0">
              <a:buNone/>
              <a:defRPr sz="900"/>
            </a:lvl5pPr>
            <a:lvl6pPr marL="2285740" indent="0">
              <a:buNone/>
              <a:defRPr sz="900"/>
            </a:lvl6pPr>
            <a:lvl7pPr marL="2742888" indent="0">
              <a:buNone/>
              <a:defRPr sz="900"/>
            </a:lvl7pPr>
            <a:lvl8pPr marL="3200036" indent="0">
              <a:buNone/>
              <a:defRPr sz="900"/>
            </a:lvl8pPr>
            <a:lvl9pPr marL="3657184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7D913D-4411-4484-9B20-0BA8D46793C7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FCB118-AF06-4164-88F8-2F340EE473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advClick="0"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6375"/>
            <a:ext cx="8229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07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0"/>
            <a:ext cx="8229600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FCDCD492-B505-4A0A-949F-9DD9802BDEEB}" type="datetimeFigureOut">
              <a:rPr lang="en-US"/>
              <a:pPr>
                <a:defRPr/>
              </a:pPr>
              <a:t>6/1/2014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D00AD3CE-0BD9-4A5E-B984-BA59B1C39BC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82" r:id="rId3"/>
    <p:sldLayoutId id="2147483783" r:id="rId4"/>
    <p:sldLayoutId id="2147483784" r:id="rId5"/>
    <p:sldLayoutId id="2147483785" r:id="rId6"/>
    <p:sldLayoutId id="2147483792" r:id="rId7"/>
    <p:sldLayoutId id="2147483786" r:id="rId8"/>
    <p:sldLayoutId id="2147483787" r:id="rId9"/>
    <p:sldLayoutId id="2147483788" r:id="rId10"/>
    <p:sldLayoutId id="2147483789" r:id="rId11"/>
    <p:sldLayoutId id="2147483793" r:id="rId12"/>
  </p:sldLayoutIdLst>
  <p:transition advClick="0" advTm="2000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148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29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44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592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1313" indent="-3413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1363" indent="-28416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4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2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0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58" indent="-228574" algn="l" defTabSz="914296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2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0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88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36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84" algn="l" defTabSz="9142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5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36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64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D:\Sami Direct\Pictures for PPT\healthiswealth-symbol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3" y="-19050"/>
            <a:ext cx="5638833" cy="3886200"/>
          </a:xfrm>
          <a:prstGeom prst="flowChartDelay">
            <a:avLst/>
          </a:prstGeom>
          <a:noFill/>
        </p:spPr>
      </p:pic>
      <p:sp>
        <p:nvSpPr>
          <p:cNvPr id="7172" name="Rectangle 14"/>
          <p:cNvSpPr>
            <a:spLocks noChangeArrowheads="1"/>
          </p:cNvSpPr>
          <p:nvPr/>
        </p:nvSpPr>
        <p:spPr bwMode="auto">
          <a:xfrm>
            <a:off x="4314828" y="1397794"/>
            <a:ext cx="4752972" cy="411956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none" anchor="ctr"/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MARKETING PLAN</a:t>
            </a:r>
            <a:endParaRPr lang="en-US" sz="3600" b="1" dirty="0">
              <a:solidFill>
                <a:schemeClr val="bg1"/>
              </a:solidFill>
            </a:endParaRPr>
          </a:p>
        </p:txBody>
      </p:sp>
      <p:graphicFrame>
        <p:nvGraphicFramePr>
          <p:cNvPr id="7170" name="Object 13"/>
          <p:cNvGraphicFramePr>
            <a:graphicFrameLocks noChangeAspect="1"/>
          </p:cNvGraphicFramePr>
          <p:nvPr/>
        </p:nvGraphicFramePr>
        <p:xfrm>
          <a:off x="4324320" y="303902"/>
          <a:ext cx="4714908" cy="941492"/>
        </p:xfrm>
        <a:graphic>
          <a:graphicData uri="http://schemas.openxmlformats.org/presentationml/2006/ole">
            <p:oleObj spid="_x0000_s92162" name="CorelDRAW" r:id="rId5" imgW="4663800" imgH="1238400" progId="">
              <p:embed/>
            </p:oleObj>
          </a:graphicData>
        </a:graphic>
      </p:graphicFrame>
      <p:pic>
        <p:nvPicPr>
          <p:cNvPr id="9" name="Picture 2" descr="http://bsutilities.com/wp-content/gallery/clients/synerg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883835"/>
            <a:ext cx="3124200" cy="120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65" name="Picture 19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15000" y="1962150"/>
            <a:ext cx="32004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66" name="Picture 19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0" y="3714750"/>
            <a:ext cx="2819400" cy="137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http://3.bp.blogspot.com/-9g8GpN2Z6Ew/T8yy-zKXraI/AAAAAAAAA4U/ytnhGFXtXDA/s1600/10-days-to-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6592" y="1990238"/>
            <a:ext cx="2952750" cy="2952751"/>
          </a:xfrm>
          <a:prstGeom prst="rect">
            <a:avLst/>
          </a:prstGeom>
          <a:noFill/>
        </p:spPr>
      </p:pic>
      <p:pic>
        <p:nvPicPr>
          <p:cNvPr id="8" name="Picture 2" descr="LeanGard Protein Drink Mix Man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1167" y="2828439"/>
            <a:ext cx="1388825" cy="147402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929767" y="4314225"/>
            <a:ext cx="92204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MRP: </a:t>
            </a:r>
            <a:r>
              <a:rPr lang="en-US" sz="1000" b="1" dirty="0" smtClean="0"/>
              <a:t>Rs.1350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8142" y="2952750"/>
            <a:ext cx="1219200" cy="33855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20 Servings</a:t>
            </a:r>
            <a:endParaRPr lang="en-US" sz="1600" b="1" dirty="0"/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57" y="3316861"/>
            <a:ext cx="1212783" cy="975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598142" y="4322702"/>
            <a:ext cx="1241058" cy="410737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000" b="1" spc="300" dirty="0" smtClean="0">
                <a:solidFill>
                  <a:schemeClr val="bg1"/>
                </a:solidFill>
              </a:rPr>
              <a:t>IDEAL BREAKFAST</a:t>
            </a:r>
            <a:endParaRPr lang="en-US" sz="1000" b="1" spc="300" dirty="0">
              <a:solidFill>
                <a:schemeClr val="bg1"/>
              </a:solidFill>
            </a:endParaRPr>
          </a:p>
        </p:txBody>
      </p:sp>
      <p:graphicFrame>
        <p:nvGraphicFramePr>
          <p:cNvPr id="13" name="Group 72"/>
          <p:cNvGraphicFramePr>
            <a:graphicFrameLocks noGrp="1"/>
          </p:cNvGraphicFramePr>
          <p:nvPr/>
        </p:nvGraphicFramePr>
        <p:xfrm>
          <a:off x="231992" y="3409950"/>
          <a:ext cx="5029200" cy="1310290"/>
        </p:xfrm>
        <a:graphic>
          <a:graphicData uri="http://schemas.openxmlformats.org/drawingml/2006/table">
            <a:tbl>
              <a:tblPr/>
              <a:tblGrid>
                <a:gridCol w="5029200"/>
              </a:tblGrid>
              <a:tr h="152400">
                <a:tc>
                  <a:txBody>
                    <a:bodyPr/>
                    <a:lstStyle/>
                    <a:p>
                      <a:pPr marL="0" marR="0" lvl="0" indent="0" algn="ctr" defTabSz="965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LEANGARD PROTEIN DRINK (IDEAL BREAKFAST)</a:t>
                      </a:r>
                      <a:endParaRPr kumimoji="0" lang="en-I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5181" marR="95181" marT="42637" marB="42637" horzOverflow="overflow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47919">
                <a:tc>
                  <a:txBody>
                    <a:bodyPr/>
                    <a:lstStyle/>
                    <a:p>
                      <a:pPr marL="0" marR="0" lvl="0" indent="0" algn="l" defTabSz="965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It is an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IDEAL PROTEIN-RICH COMPLETE MEAL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.</a:t>
                      </a:r>
                      <a:endParaRPr kumimoji="0" lang="en-IN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5181" marR="95181" marT="42637" marB="42637" anchor="ctr" horzOverflow="overflow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65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Helps in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CALORIE MANAGEMENT</a:t>
                      </a:r>
                      <a:endParaRPr kumimoji="0" lang="en-IN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95181" marR="95181" marT="42637" marB="42637" anchor="ctr" horzOverflow="overflow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45011">
                <a:tc>
                  <a:txBody>
                    <a:bodyPr/>
                    <a:lstStyle/>
                    <a:p>
                      <a:pPr marL="0" marR="0" lvl="0" indent="0" algn="l" defTabSz="965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Contains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ESSENTIAL MICRONUTRIENTS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PMingLiU" pitchFamily="18" charset="-120"/>
                        <a:cs typeface="Calibri" pitchFamily="34" charset="0"/>
                      </a:endParaRPr>
                    </a:p>
                  </a:txBody>
                  <a:tcPr marL="95181" marR="95181" marT="42637" marB="42637" anchor="ctr" horzOverflow="overflow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DEFE9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652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Contains unique 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DIGESTIVE INTOLERANCE BLEND (DIB)</a:t>
                      </a:r>
                      <a:endParaRPr kumimoji="0" lang="en-US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  <a:ea typeface="PMingLiU" pitchFamily="18" charset="-120"/>
                        <a:cs typeface="Calibri" pitchFamily="34" charset="0"/>
                      </a:endParaRPr>
                    </a:p>
                  </a:txBody>
                  <a:tcPr marL="95181" marR="95181" marT="42637" marB="42637" anchor="ctr" horzOverflow="overflow">
                    <a:lnL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7964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4" name="Picture 2" descr="ToxiFlush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9128" y="908050"/>
            <a:ext cx="921713" cy="1036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231992" y="474902"/>
          <a:ext cx="5029200" cy="1106248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tableStyleId>{10A1B5D5-9B99-4C35-A422-299274C87663}</a:tableStyleId>
              </a:tblPr>
              <a:tblGrid>
                <a:gridCol w="5029200"/>
              </a:tblGrid>
              <a:tr h="327213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 smtClean="0">
                          <a:solidFill>
                            <a:schemeClr val="tx1"/>
                          </a:solidFill>
                        </a:rPr>
                        <a:t>*TOXIFLUSH - ACTIONS &amp; BENEFITS</a:t>
                      </a:r>
                      <a:endParaRPr lang="en-IN" sz="1500" b="1" dirty="0">
                        <a:solidFill>
                          <a:schemeClr val="tx1"/>
                        </a:solidFill>
                      </a:endParaRPr>
                    </a:p>
                  </a:txBody>
                  <a:tcPr marL="90055" marR="90055" marT="40342" marB="40342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8238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 smtClean="0">
                          <a:latin typeface="Calibri" pitchFamily="34" charset="0"/>
                          <a:cs typeface="Calibri" pitchFamily="34" charset="0"/>
                        </a:rPr>
                        <a:t>Supports  the  body’s natural mechanisms to eliminate toxins</a:t>
                      </a:r>
                      <a:endParaRPr lang="en-IN" sz="11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90055" marR="90055" marT="40342" marB="40342" anchor="ctr"/>
                </a:tc>
              </a:tr>
              <a:tr h="248324">
                <a:tc>
                  <a:txBody>
                    <a:bodyPr/>
                    <a:lstStyle/>
                    <a:p>
                      <a:pPr marL="342900" indent="-342900" eaLnBrk="0" hangingPunct="0">
                        <a:lnSpc>
                          <a:spcPct val="90000"/>
                        </a:lnSpc>
                        <a:spcBef>
                          <a:spcPct val="20000"/>
                        </a:spcBef>
                        <a:buFontTx/>
                        <a:buNone/>
                        <a:defRPr/>
                      </a:pPr>
                      <a:r>
                        <a:rPr lang="en-US" sz="1100" kern="0" dirty="0" smtClean="0">
                          <a:latin typeface="Calibri" pitchFamily="34" charset="0"/>
                          <a:cs typeface="Calibri" pitchFamily="34" charset="0"/>
                        </a:rPr>
                        <a:t>Supports healthy digestion</a:t>
                      </a:r>
                      <a:endParaRPr lang="en-US" sz="1100" kern="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marL="90055" marR="90055" marT="40342" marB="40342" anchor="ctr"/>
                </a:tc>
              </a:tr>
              <a:tr h="2286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0" dirty="0" smtClean="0">
                          <a:latin typeface="Calibri" pitchFamily="34" charset="0"/>
                          <a:cs typeface="Calibri" pitchFamily="34" charset="0"/>
                        </a:rPr>
                        <a:t>Supports the maintenance of normal liver functions</a:t>
                      </a:r>
                      <a:endParaRPr lang="en-US" sz="1100" b="0" kern="0" dirty="0" smtClean="0">
                        <a:solidFill>
                          <a:schemeClr val="tx1"/>
                        </a:solidFill>
                        <a:cs typeface="Calibri" pitchFamily="34" charset="0"/>
                      </a:endParaRPr>
                    </a:p>
                  </a:txBody>
                  <a:tcPr marL="90055" marR="90055" marT="40342" marB="40342" anchor="ctr"/>
                </a:tc>
              </a:tr>
            </a:tbl>
          </a:graphicData>
        </a:graphic>
      </p:graphicFrame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42442" y="679450"/>
            <a:ext cx="1143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612992" y="1657350"/>
            <a:ext cx="426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* 1 capsule </a:t>
            </a:r>
            <a:r>
              <a:rPr lang="en-US" sz="1200" b="1" u="sng" dirty="0" smtClean="0"/>
              <a:t>daily night for 30 days </a:t>
            </a:r>
            <a:r>
              <a:rPr lang="en-US" sz="1200" b="1" dirty="0" smtClean="0"/>
              <a:t>&amp; repeat after 4 months.</a:t>
            </a:r>
            <a:endParaRPr lang="en-US" sz="1200" b="1" dirty="0"/>
          </a:p>
        </p:txBody>
      </p:sp>
      <p:sp>
        <p:nvSpPr>
          <p:cNvPr id="18" name="Rectangle 17"/>
          <p:cNvSpPr/>
          <p:nvPr/>
        </p:nvSpPr>
        <p:spPr>
          <a:xfrm>
            <a:off x="6005966" y="1914039"/>
            <a:ext cx="85632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b="1" dirty="0"/>
              <a:t>MRP: </a:t>
            </a:r>
            <a:r>
              <a:rPr lang="en-US" sz="1000" b="1" dirty="0" smtClean="0"/>
              <a:t>Rs.900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794592" y="2047329"/>
            <a:ext cx="132440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DP-Rs.750</a:t>
            </a:r>
            <a:endParaRPr lang="en-US" sz="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5794592" y="4504839"/>
            <a:ext cx="1460656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DP-Rs.1150</a:t>
            </a:r>
            <a:endParaRPr lang="en-US" sz="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2" grpId="0" animBg="1"/>
      <p:bldP spid="19" grpId="0"/>
      <p:bldP spid="19" grpId="1"/>
      <p:bldP spid="20" grpId="0"/>
      <p:bldP spid="20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257280" y="35884"/>
            <a:ext cx="773432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IN" sz="3600" b="1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1292219" y="-19050"/>
            <a:ext cx="769938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baseline="0" dirty="0" smtClean="0">
                <a:solidFill>
                  <a:schemeClr val="bg1"/>
                </a:solidFill>
                <a:latin typeface="Nuptial BT" pitchFamily="66" charset="0"/>
              </a:rPr>
              <a:t>Get the Benefit of TWO</a:t>
            </a:r>
            <a:r>
              <a:rPr lang="en-US" sz="3600" dirty="0" smtClean="0">
                <a:solidFill>
                  <a:schemeClr val="bg1"/>
                </a:solidFill>
                <a:latin typeface="Nuptial BT" pitchFamily="66" charset="0"/>
              </a:rPr>
              <a:t> income plans</a:t>
            </a:r>
            <a:endParaRPr lang="en-US" sz="3600" baseline="0" dirty="0">
              <a:solidFill>
                <a:schemeClr val="bg1"/>
              </a:solidFill>
              <a:latin typeface="Nuptial BT" pitchFamily="66" charset="0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1775018" y="1702543"/>
            <a:ext cx="267891" cy="928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V="1">
            <a:off x="2739424" y="1666824"/>
            <a:ext cx="267891" cy="1000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1149940" y="2434778"/>
            <a:ext cx="160735" cy="42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V="1">
            <a:off x="801681" y="2997347"/>
            <a:ext cx="179388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H="1">
            <a:off x="3579608" y="2399059"/>
            <a:ext cx="160735" cy="50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 flipH="1">
            <a:off x="3990374" y="2916980"/>
            <a:ext cx="53579" cy="21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1618456" y="2856706"/>
            <a:ext cx="14859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>
            <a:off x="1371600" y="1828800"/>
            <a:ext cx="2895600" cy="257175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c 47"/>
          <p:cNvSpPr/>
          <p:nvPr/>
        </p:nvSpPr>
        <p:spPr>
          <a:xfrm flipH="1">
            <a:off x="914400" y="1828800"/>
            <a:ext cx="2133600" cy="188595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c 48"/>
          <p:cNvSpPr/>
          <p:nvPr/>
        </p:nvSpPr>
        <p:spPr>
          <a:xfrm>
            <a:off x="1928794" y="1844875"/>
            <a:ext cx="1552588" cy="111263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c 52"/>
          <p:cNvSpPr/>
          <p:nvPr/>
        </p:nvSpPr>
        <p:spPr>
          <a:xfrm flipH="1">
            <a:off x="1371600" y="1828800"/>
            <a:ext cx="1447800" cy="102870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Arc 53"/>
          <p:cNvSpPr/>
          <p:nvPr/>
        </p:nvSpPr>
        <p:spPr>
          <a:xfrm flipH="1">
            <a:off x="685800" y="1828800"/>
            <a:ext cx="2667000" cy="251460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c 54"/>
          <p:cNvSpPr/>
          <p:nvPr/>
        </p:nvSpPr>
        <p:spPr>
          <a:xfrm>
            <a:off x="1524000" y="1828800"/>
            <a:ext cx="2514600" cy="182880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1728664" y="914400"/>
            <a:ext cx="13193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spcBef>
                <a:spcPct val="50000"/>
              </a:spcBef>
            </a:pPr>
            <a:r>
              <a:rPr lang="en-US" sz="2800" b="1" baseline="0" dirty="0" smtClean="0">
                <a:solidFill>
                  <a:srgbClr val="000066"/>
                </a:solidFill>
              </a:rPr>
              <a:t>BINARY</a:t>
            </a:r>
            <a:endParaRPr lang="en-US" sz="2800" b="1" baseline="0" dirty="0">
              <a:solidFill>
                <a:srgbClr val="000066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383121" y="914400"/>
            <a:ext cx="3025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spcBef>
                <a:spcPct val="50000"/>
              </a:spcBef>
            </a:pPr>
            <a:r>
              <a:rPr lang="en-US" sz="2800" b="1" baseline="0" dirty="0" smtClean="0">
                <a:solidFill>
                  <a:srgbClr val="000066"/>
                </a:solidFill>
              </a:rPr>
              <a:t>GENERATION PLAN</a:t>
            </a:r>
            <a:endParaRPr lang="en-US" sz="2800" b="1" baseline="0" dirty="0">
              <a:solidFill>
                <a:srgbClr val="000066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2686844" y="3028156"/>
            <a:ext cx="4229100" cy="15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Line 32"/>
          <p:cNvSpPr>
            <a:spLocks noChangeShapeType="1"/>
          </p:cNvSpPr>
          <p:nvPr/>
        </p:nvSpPr>
        <p:spPr bwMode="auto">
          <a:xfrm>
            <a:off x="7010400" y="2114550"/>
            <a:ext cx="919186" cy="2428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0" name="Line 27"/>
          <p:cNvSpPr>
            <a:spLocks noChangeShapeType="1"/>
          </p:cNvSpPr>
          <p:nvPr/>
        </p:nvSpPr>
        <p:spPr bwMode="auto">
          <a:xfrm flipH="1">
            <a:off x="6000760" y="2114550"/>
            <a:ext cx="1009640" cy="2428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" name="Line 28"/>
          <p:cNvSpPr>
            <a:spLocks noChangeShapeType="1"/>
          </p:cNvSpPr>
          <p:nvPr/>
        </p:nvSpPr>
        <p:spPr bwMode="auto">
          <a:xfrm flipH="1">
            <a:off x="5429256" y="2114550"/>
            <a:ext cx="1581144" cy="2428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" name="Line 29"/>
          <p:cNvSpPr>
            <a:spLocks noChangeShapeType="1"/>
          </p:cNvSpPr>
          <p:nvPr/>
        </p:nvSpPr>
        <p:spPr bwMode="auto">
          <a:xfrm flipH="1">
            <a:off x="6781800" y="2114551"/>
            <a:ext cx="228600" cy="2285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3" name="Line 32"/>
          <p:cNvSpPr>
            <a:spLocks noChangeShapeType="1"/>
          </p:cNvSpPr>
          <p:nvPr/>
        </p:nvSpPr>
        <p:spPr bwMode="auto">
          <a:xfrm>
            <a:off x="7010400" y="211455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4" name="Line 32"/>
          <p:cNvSpPr>
            <a:spLocks noChangeShapeType="1"/>
          </p:cNvSpPr>
          <p:nvPr/>
        </p:nvSpPr>
        <p:spPr bwMode="auto">
          <a:xfrm>
            <a:off x="7010400" y="2114550"/>
            <a:ext cx="1633566" cy="2428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5" name="AutoShape 8"/>
          <p:cNvSpPr>
            <a:spLocks noChangeArrowheads="1"/>
          </p:cNvSpPr>
          <p:nvPr/>
        </p:nvSpPr>
        <p:spPr bwMode="auto">
          <a:xfrm>
            <a:off x="6629400" y="1657350"/>
            <a:ext cx="762000" cy="457200"/>
          </a:xfrm>
          <a:prstGeom prst="flowChartConnector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1200" b="1" baseline="0" dirty="0" smtClean="0">
                <a:solidFill>
                  <a:schemeClr val="bg1"/>
                </a:solidFill>
              </a:rPr>
              <a:t>YOU</a:t>
            </a:r>
            <a:endParaRPr lang="en-US" sz="1200" b="1" baseline="0" dirty="0">
              <a:solidFill>
                <a:schemeClr val="bg1"/>
              </a:solidFill>
            </a:endParaRPr>
          </a:p>
        </p:txBody>
      </p:sp>
      <p:sp>
        <p:nvSpPr>
          <p:cNvPr id="76" name="AutoShape 9"/>
          <p:cNvSpPr>
            <a:spLocks noChangeArrowheads="1"/>
          </p:cNvSpPr>
          <p:nvPr/>
        </p:nvSpPr>
        <p:spPr bwMode="auto">
          <a:xfrm>
            <a:off x="5143504" y="2343150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baseline="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3" name="Oval 2"/>
          <p:cNvSpPr/>
          <p:nvPr/>
        </p:nvSpPr>
        <p:spPr>
          <a:xfrm>
            <a:off x="1981184" y="1657350"/>
            <a:ext cx="785818" cy="37505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/>
              <a:t>You</a:t>
            </a:r>
            <a:endParaRPr lang="en-IN" sz="1600" b="1" dirty="0"/>
          </a:p>
        </p:txBody>
      </p:sp>
      <p:sp>
        <p:nvSpPr>
          <p:cNvPr id="66" name="AutoShape 9"/>
          <p:cNvSpPr>
            <a:spLocks noChangeArrowheads="1"/>
          </p:cNvSpPr>
          <p:nvPr/>
        </p:nvSpPr>
        <p:spPr bwMode="auto">
          <a:xfrm>
            <a:off x="5786446" y="2343150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67" name="AutoShape 9"/>
          <p:cNvSpPr>
            <a:spLocks noChangeArrowheads="1"/>
          </p:cNvSpPr>
          <p:nvPr/>
        </p:nvSpPr>
        <p:spPr bwMode="auto">
          <a:xfrm>
            <a:off x="6429388" y="2343150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68" name="AutoShape 9"/>
          <p:cNvSpPr>
            <a:spLocks noChangeArrowheads="1"/>
          </p:cNvSpPr>
          <p:nvPr/>
        </p:nvSpPr>
        <p:spPr bwMode="auto">
          <a:xfrm>
            <a:off x="7072330" y="2357436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83" name="AutoShape 9"/>
          <p:cNvSpPr>
            <a:spLocks noChangeArrowheads="1"/>
          </p:cNvSpPr>
          <p:nvPr/>
        </p:nvSpPr>
        <p:spPr bwMode="auto">
          <a:xfrm>
            <a:off x="8348698" y="2357436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F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84" name="AutoShape 9"/>
          <p:cNvSpPr>
            <a:spLocks noChangeArrowheads="1"/>
          </p:cNvSpPr>
          <p:nvPr/>
        </p:nvSpPr>
        <p:spPr bwMode="auto">
          <a:xfrm>
            <a:off x="7715272" y="2357436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195366" y="2300292"/>
            <a:ext cx="500066" cy="26789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A</a:t>
            </a:r>
            <a:endParaRPr lang="en-IN" sz="1600" dirty="0"/>
          </a:p>
        </p:txBody>
      </p:sp>
      <p:sp>
        <p:nvSpPr>
          <p:cNvPr id="5" name="Oval 4"/>
          <p:cNvSpPr/>
          <p:nvPr/>
        </p:nvSpPr>
        <p:spPr>
          <a:xfrm>
            <a:off x="766738" y="2728920"/>
            <a:ext cx="500066" cy="26789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C</a:t>
            </a:r>
            <a:endParaRPr lang="en-IN" sz="1600" dirty="0"/>
          </a:p>
        </p:txBody>
      </p:sp>
      <p:sp>
        <p:nvSpPr>
          <p:cNvPr id="7" name="Oval 6"/>
          <p:cNvSpPr/>
          <p:nvPr/>
        </p:nvSpPr>
        <p:spPr>
          <a:xfrm>
            <a:off x="3124192" y="2300292"/>
            <a:ext cx="500066" cy="26789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smtClean="0">
                <a:solidFill>
                  <a:schemeClr val="bg1"/>
                </a:solidFill>
              </a:rPr>
              <a:t>B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24258" y="2728920"/>
            <a:ext cx="500066" cy="26789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D</a:t>
            </a:r>
            <a:endParaRPr lang="en-IN" sz="1600" dirty="0"/>
          </a:p>
        </p:txBody>
      </p:sp>
      <p:sp>
        <p:nvSpPr>
          <p:cNvPr id="10" name="Oval 9"/>
          <p:cNvSpPr/>
          <p:nvPr/>
        </p:nvSpPr>
        <p:spPr>
          <a:xfrm>
            <a:off x="623862" y="3050391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E</a:t>
            </a:r>
            <a:endParaRPr lang="en-IN" sz="1600" dirty="0"/>
          </a:p>
        </p:txBody>
      </p:sp>
      <p:sp>
        <p:nvSpPr>
          <p:cNvPr id="17" name="Oval 16"/>
          <p:cNvSpPr/>
          <p:nvPr/>
        </p:nvSpPr>
        <p:spPr>
          <a:xfrm>
            <a:off x="3910010" y="3050391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F</a:t>
            </a:r>
            <a:endParaRPr lang="en-IN" sz="1600" dirty="0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00034" y="135940"/>
            <a:ext cx="175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400" baseline="0" dirty="0" smtClean="0"/>
              <a:t>LAN</a:t>
            </a:r>
            <a:endParaRPr lang="en-US" sz="2400" baseline="0" dirty="0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0" y="1"/>
            <a:ext cx="533400" cy="52322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l"/>
            <a:r>
              <a:rPr lang="en-US" sz="2800" b="1" baseline="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endParaRPr lang="en-US" sz="2800" b="1" baseline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http://bsutilities.com/wp-content/gallery/clients/synerg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409949"/>
            <a:ext cx="4449757" cy="171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51" name="Straight Connector 50"/>
          <p:cNvCxnSpPr/>
          <p:nvPr/>
        </p:nvCxnSpPr>
        <p:spPr>
          <a:xfrm rot="16200000" flipH="1">
            <a:off x="1223367" y="2909825"/>
            <a:ext cx="53579" cy="21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Oval 51"/>
          <p:cNvSpPr/>
          <p:nvPr/>
        </p:nvSpPr>
        <p:spPr>
          <a:xfrm>
            <a:off x="1143003" y="3043236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G</a:t>
            </a:r>
            <a:endParaRPr lang="en-IN" sz="1600" dirty="0"/>
          </a:p>
        </p:txBody>
      </p:sp>
      <p:cxnSp>
        <p:nvCxnSpPr>
          <p:cNvPr id="60" name="Straight Connector 59"/>
          <p:cNvCxnSpPr>
            <a:stCxn id="67" idx="4"/>
            <a:endCxn id="61" idx="0"/>
          </p:cNvCxnSpPr>
          <p:nvPr/>
        </p:nvCxnSpPr>
        <p:spPr>
          <a:xfrm rot="16200000" flipH="1">
            <a:off x="6784187" y="2614617"/>
            <a:ext cx="135729" cy="26430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6805610" y="2814636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G</a:t>
            </a:r>
            <a:endParaRPr lang="en-IN" sz="1600" dirty="0"/>
          </a:p>
        </p:txBody>
      </p:sp>
      <p:cxnSp>
        <p:nvCxnSpPr>
          <p:cNvPr id="77" name="Straight Connector 76"/>
          <p:cNvCxnSpPr/>
          <p:nvPr/>
        </p:nvCxnSpPr>
        <p:spPr>
          <a:xfrm rot="5400000">
            <a:off x="3134320" y="2437805"/>
            <a:ext cx="160735" cy="42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2751118" y="2731947"/>
            <a:ext cx="500066" cy="26789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H</a:t>
            </a:r>
            <a:endParaRPr lang="en-IN" sz="1600" dirty="0"/>
          </a:p>
        </p:txBody>
      </p:sp>
      <p:cxnSp>
        <p:nvCxnSpPr>
          <p:cNvPr id="79" name="Straight Connector 78"/>
          <p:cNvCxnSpPr/>
          <p:nvPr/>
        </p:nvCxnSpPr>
        <p:spPr>
          <a:xfrm rot="10800000" flipV="1">
            <a:off x="2730488" y="2990192"/>
            <a:ext cx="179388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0" name="Oval 79"/>
          <p:cNvSpPr/>
          <p:nvPr/>
        </p:nvSpPr>
        <p:spPr>
          <a:xfrm>
            <a:off x="2552669" y="3043236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I</a:t>
            </a:r>
            <a:endParaRPr lang="en-IN" sz="1600" dirty="0"/>
          </a:p>
        </p:txBody>
      </p:sp>
      <p:cxnSp>
        <p:nvCxnSpPr>
          <p:cNvPr id="81" name="Straight Connector 80"/>
          <p:cNvCxnSpPr/>
          <p:nvPr/>
        </p:nvCxnSpPr>
        <p:spPr>
          <a:xfrm rot="16200000" flipH="1">
            <a:off x="3152174" y="2902670"/>
            <a:ext cx="53579" cy="21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2" name="Oval 81"/>
          <p:cNvSpPr/>
          <p:nvPr/>
        </p:nvSpPr>
        <p:spPr>
          <a:xfrm>
            <a:off x="3071810" y="3036081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J</a:t>
            </a:r>
            <a:endParaRPr lang="en-IN" sz="1600" dirty="0"/>
          </a:p>
        </p:txBody>
      </p:sp>
      <p:sp>
        <p:nvSpPr>
          <p:cNvPr id="85" name="Arc 84"/>
          <p:cNvSpPr/>
          <p:nvPr/>
        </p:nvSpPr>
        <p:spPr>
          <a:xfrm flipH="1">
            <a:off x="2590800" y="2438400"/>
            <a:ext cx="1066800" cy="135255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6" name="Arc 85"/>
          <p:cNvSpPr/>
          <p:nvPr/>
        </p:nvSpPr>
        <p:spPr>
          <a:xfrm flipH="1">
            <a:off x="2819400" y="2419350"/>
            <a:ext cx="609600" cy="68580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87" name="Straight Connector 86"/>
          <p:cNvCxnSpPr>
            <a:stCxn id="66" idx="4"/>
          </p:cNvCxnSpPr>
          <p:nvPr/>
        </p:nvCxnSpPr>
        <p:spPr>
          <a:xfrm rot="16200000" flipH="1">
            <a:off x="6137407" y="2618455"/>
            <a:ext cx="136263" cy="25716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>
          <a:xfrm>
            <a:off x="6119810" y="2814636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I</a:t>
            </a:r>
            <a:endParaRPr lang="en-IN" sz="1600" dirty="0"/>
          </a:p>
        </p:txBody>
      </p:sp>
      <p:cxnSp>
        <p:nvCxnSpPr>
          <p:cNvPr id="89" name="Straight Connector 88"/>
          <p:cNvCxnSpPr>
            <a:stCxn id="66" idx="4"/>
          </p:cNvCxnSpPr>
          <p:nvPr/>
        </p:nvCxnSpPr>
        <p:spPr>
          <a:xfrm rot="5400000">
            <a:off x="5909273" y="2610046"/>
            <a:ext cx="98822" cy="23654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Oval 89"/>
          <p:cNvSpPr/>
          <p:nvPr/>
        </p:nvSpPr>
        <p:spPr>
          <a:xfrm>
            <a:off x="5638800" y="2777194"/>
            <a:ext cx="380983" cy="25175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H</a:t>
            </a:r>
            <a:endParaRPr lang="en-IN" sz="1600" dirty="0"/>
          </a:p>
        </p:txBody>
      </p:sp>
      <p:cxnSp>
        <p:nvCxnSpPr>
          <p:cNvPr id="93" name="Straight Connector 92"/>
          <p:cNvCxnSpPr>
            <a:stCxn id="90" idx="4"/>
          </p:cNvCxnSpPr>
          <p:nvPr/>
        </p:nvCxnSpPr>
        <p:spPr>
          <a:xfrm rot="16200000" flipH="1">
            <a:off x="5864416" y="2993826"/>
            <a:ext cx="129780" cy="2000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4" name="Oval 93"/>
          <p:cNvSpPr/>
          <p:nvPr/>
        </p:nvSpPr>
        <p:spPr>
          <a:xfrm>
            <a:off x="5815010" y="3158195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J</a:t>
            </a:r>
            <a:endParaRPr lang="en-IN" sz="1600" dirty="0"/>
          </a:p>
        </p:txBody>
      </p:sp>
      <p:cxnSp>
        <p:nvCxnSpPr>
          <p:cNvPr id="96" name="Straight Connector 95"/>
          <p:cNvCxnSpPr>
            <a:endCxn id="97" idx="0"/>
          </p:cNvCxnSpPr>
          <p:nvPr/>
        </p:nvCxnSpPr>
        <p:spPr>
          <a:xfrm rot="10800000" flipV="1">
            <a:off x="521464" y="3264704"/>
            <a:ext cx="178612" cy="1595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342869" y="3424236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600" dirty="0" smtClean="0"/>
              <a:t>K</a:t>
            </a:r>
            <a:endParaRPr lang="en-IN" sz="1600" dirty="0"/>
          </a:p>
        </p:txBody>
      </p:sp>
      <p:cxnSp>
        <p:nvCxnSpPr>
          <p:cNvPr id="98" name="Straight Connector 97"/>
          <p:cNvCxnSpPr>
            <a:endCxn id="99" idx="0"/>
          </p:cNvCxnSpPr>
          <p:nvPr/>
        </p:nvCxnSpPr>
        <p:spPr>
          <a:xfrm>
            <a:off x="862007" y="3257550"/>
            <a:ext cx="178598" cy="166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862010" y="3424236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L</a:t>
            </a:r>
            <a:endParaRPr lang="en-IN" sz="1600" dirty="0"/>
          </a:p>
        </p:txBody>
      </p:sp>
      <p:sp>
        <p:nvSpPr>
          <p:cNvPr id="102" name="Arc 101"/>
          <p:cNvSpPr/>
          <p:nvPr/>
        </p:nvSpPr>
        <p:spPr>
          <a:xfrm>
            <a:off x="685800" y="3135517"/>
            <a:ext cx="533400" cy="65543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3" name="Straight Connector 102"/>
          <p:cNvCxnSpPr>
            <a:endCxn id="104" idx="0"/>
          </p:cNvCxnSpPr>
          <p:nvPr/>
        </p:nvCxnSpPr>
        <p:spPr>
          <a:xfrm>
            <a:off x="1143000" y="3638550"/>
            <a:ext cx="178598" cy="166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1143003" y="3805236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600" dirty="0" smtClean="0"/>
              <a:t>M</a:t>
            </a:r>
            <a:endParaRPr lang="en-IN" sz="1600" dirty="0"/>
          </a:p>
        </p:txBody>
      </p:sp>
      <p:sp>
        <p:nvSpPr>
          <p:cNvPr id="105" name="Arc 104"/>
          <p:cNvSpPr/>
          <p:nvPr/>
        </p:nvSpPr>
        <p:spPr>
          <a:xfrm>
            <a:off x="609600" y="3135517"/>
            <a:ext cx="838200" cy="141743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6" name="Straight Connector 105"/>
          <p:cNvCxnSpPr>
            <a:endCxn id="107" idx="0"/>
          </p:cNvCxnSpPr>
          <p:nvPr/>
        </p:nvCxnSpPr>
        <p:spPr>
          <a:xfrm>
            <a:off x="1395407" y="4019550"/>
            <a:ext cx="178598" cy="1666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1395410" y="4186236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600" dirty="0" smtClean="0"/>
              <a:t>N</a:t>
            </a:r>
            <a:endParaRPr lang="en-IN" sz="1600" dirty="0"/>
          </a:p>
        </p:txBody>
      </p:sp>
      <p:sp>
        <p:nvSpPr>
          <p:cNvPr id="108" name="Arc 107"/>
          <p:cNvSpPr/>
          <p:nvPr/>
        </p:nvSpPr>
        <p:spPr>
          <a:xfrm>
            <a:off x="533400" y="3135517"/>
            <a:ext cx="1066800" cy="217943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09" name="Straight Connector 108"/>
          <p:cNvCxnSpPr>
            <a:stCxn id="84" idx="4"/>
            <a:endCxn id="110" idx="0"/>
          </p:cNvCxnSpPr>
          <p:nvPr/>
        </p:nvCxnSpPr>
        <p:spPr>
          <a:xfrm rot="16200000" flipH="1">
            <a:off x="8115310" y="2583664"/>
            <a:ext cx="107157" cy="3262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8153400" y="2800350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600" dirty="0" smtClean="0"/>
              <a:t>M</a:t>
            </a:r>
            <a:endParaRPr lang="en-IN" sz="1600" dirty="0"/>
          </a:p>
        </p:txBody>
      </p:sp>
      <p:sp>
        <p:nvSpPr>
          <p:cNvPr id="112" name="Oval 111"/>
          <p:cNvSpPr/>
          <p:nvPr/>
        </p:nvSpPr>
        <p:spPr>
          <a:xfrm>
            <a:off x="7720010" y="2800350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600" dirty="0" smtClean="0"/>
              <a:t>L</a:t>
            </a:r>
            <a:endParaRPr lang="en-IN" sz="1600" dirty="0"/>
          </a:p>
        </p:txBody>
      </p:sp>
      <p:sp>
        <p:nvSpPr>
          <p:cNvPr id="113" name="Oval 112"/>
          <p:cNvSpPr/>
          <p:nvPr/>
        </p:nvSpPr>
        <p:spPr>
          <a:xfrm>
            <a:off x="7315200" y="2777194"/>
            <a:ext cx="380983" cy="251756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600" dirty="0" smtClean="0"/>
              <a:t>K</a:t>
            </a:r>
            <a:endParaRPr lang="en-IN" sz="1600" dirty="0"/>
          </a:p>
        </p:txBody>
      </p:sp>
      <p:cxnSp>
        <p:nvCxnSpPr>
          <p:cNvPr id="117" name="Straight Connector 116"/>
          <p:cNvCxnSpPr>
            <a:stCxn id="84" idx="4"/>
            <a:endCxn id="113" idx="0"/>
          </p:cNvCxnSpPr>
          <p:nvPr/>
        </p:nvCxnSpPr>
        <p:spPr>
          <a:xfrm rot="5400000">
            <a:off x="7713737" y="2485148"/>
            <a:ext cx="84001" cy="5000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84" idx="4"/>
            <a:endCxn id="121" idx="0"/>
          </p:cNvCxnSpPr>
          <p:nvPr/>
        </p:nvCxnSpPr>
        <p:spPr>
          <a:xfrm rot="16200000" flipH="1">
            <a:off x="8296276" y="2402698"/>
            <a:ext cx="121443" cy="70243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1" name="Oval 120"/>
          <p:cNvSpPr/>
          <p:nvPr/>
        </p:nvSpPr>
        <p:spPr>
          <a:xfrm>
            <a:off x="8529618" y="2814636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IN" sz="1600" dirty="0" smtClean="0"/>
              <a:t>N</a:t>
            </a:r>
            <a:endParaRPr lang="en-IN" sz="1600" dirty="0"/>
          </a:p>
        </p:txBody>
      </p:sp>
      <p:cxnSp>
        <p:nvCxnSpPr>
          <p:cNvPr id="126" name="Straight Connector 125"/>
          <p:cNvCxnSpPr>
            <a:stCxn id="84" idx="4"/>
            <a:endCxn id="112" idx="0"/>
          </p:cNvCxnSpPr>
          <p:nvPr/>
        </p:nvCxnSpPr>
        <p:spPr>
          <a:xfrm rot="5400000">
            <a:off x="7898616" y="2693183"/>
            <a:ext cx="107157" cy="107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9" name="TextBox 128"/>
          <p:cNvSpPr txBox="1">
            <a:spLocks noChangeArrowheads="1"/>
          </p:cNvSpPr>
          <p:nvPr/>
        </p:nvSpPr>
        <p:spPr bwMode="auto">
          <a:xfrm>
            <a:off x="914400" y="1333440"/>
            <a:ext cx="609600" cy="40011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l"/>
            <a:r>
              <a:rPr lang="en-US" sz="2000" b="1" dirty="0" smtClean="0">
                <a:solidFill>
                  <a:schemeClr val="bg1">
                    <a:lumMod val="95000"/>
                  </a:schemeClr>
                </a:solidFill>
              </a:rPr>
              <a:t>Left</a:t>
            </a:r>
            <a:endParaRPr lang="en-US" sz="2000" b="1" baseline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0" name="TextBox 129"/>
          <p:cNvSpPr txBox="1">
            <a:spLocks noChangeArrowheads="1"/>
          </p:cNvSpPr>
          <p:nvPr/>
        </p:nvSpPr>
        <p:spPr bwMode="auto">
          <a:xfrm>
            <a:off x="3200400" y="1348085"/>
            <a:ext cx="762000" cy="40011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l"/>
            <a:r>
              <a:rPr lang="en-US" sz="2000" b="1" baseline="0" dirty="0" smtClean="0">
                <a:solidFill>
                  <a:schemeClr val="bg1">
                    <a:lumMod val="95000"/>
                  </a:schemeClr>
                </a:solidFill>
              </a:rPr>
              <a:t>Right</a:t>
            </a:r>
            <a:endParaRPr lang="en-US" sz="2000" b="1" baseline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3849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5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40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500"/>
                            </p:stCondLst>
                            <p:childTnLst>
                              <p:par>
                                <p:cTn id="1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500"/>
                            </p:stCondLst>
                            <p:childTnLst>
                              <p:par>
                                <p:cTn id="1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500"/>
                            </p:stCondLst>
                            <p:childTnLst>
                              <p:par>
                                <p:cTn id="1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2000"/>
                            </p:stCondLst>
                            <p:childTnLst>
                              <p:par>
                                <p:cTn id="1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2500"/>
                            </p:stCondLst>
                            <p:childTnLst>
                              <p:par>
                                <p:cTn id="1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3500"/>
                            </p:stCondLst>
                            <p:childTnLst>
                              <p:par>
                                <p:cTn id="1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4000"/>
                            </p:stCondLst>
                            <p:childTnLst>
                              <p:par>
                                <p:cTn id="1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500"/>
                            </p:stCondLst>
                            <p:childTnLst>
                              <p:par>
                                <p:cTn id="20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1000"/>
                            </p:stCondLst>
                            <p:childTnLst>
                              <p:par>
                                <p:cTn id="2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1500"/>
                            </p:stCondLst>
                            <p:childTnLst>
                              <p:par>
                                <p:cTn id="2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500"/>
                            </p:stCondLst>
                            <p:childTnLst>
                              <p:par>
                                <p:cTn id="2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1000"/>
                            </p:stCondLst>
                            <p:childTnLst>
                              <p:par>
                                <p:cTn id="2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2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500"/>
                            </p:stCondLst>
                            <p:childTnLst>
                              <p:par>
                                <p:cTn id="2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000"/>
                            </p:stCondLst>
                            <p:childTnLst>
                              <p:par>
                                <p:cTn id="2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500"/>
                            </p:stCondLst>
                            <p:childTnLst>
                              <p:par>
                                <p:cTn id="2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5" fill="hold">
                            <p:stCondLst>
                              <p:cond delay="3000"/>
                            </p:stCondLst>
                            <p:childTnLst>
                              <p:par>
                                <p:cTn id="2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500"/>
                            </p:stCondLst>
                            <p:childTnLst>
                              <p:par>
                                <p:cTn id="2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4000"/>
                            </p:stCondLst>
                            <p:childTnLst>
                              <p:par>
                                <p:cTn id="2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4500"/>
                            </p:stCondLst>
                            <p:childTnLst>
                              <p:par>
                                <p:cTn id="2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1" fill="hold">
                            <p:stCondLst>
                              <p:cond delay="5000"/>
                            </p:stCondLst>
                            <p:childTnLst>
                              <p:par>
                                <p:cTn id="2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00"/>
                            </p:stCondLst>
                            <p:childTnLst>
                              <p:par>
                                <p:cTn id="2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1000"/>
                            </p:stCondLst>
                            <p:childTnLst>
                              <p:par>
                                <p:cTn id="2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8" fill="hold">
                            <p:stCondLst>
                              <p:cond delay="1500"/>
                            </p:stCondLst>
                            <p:childTnLst>
                              <p:par>
                                <p:cTn id="2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2000"/>
                            </p:stCondLst>
                            <p:childTnLst>
                              <p:par>
                                <p:cTn id="2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9" fill="hold">
                            <p:stCondLst>
                              <p:cond delay="2500"/>
                            </p:stCondLst>
                            <p:childTnLst>
                              <p:par>
                                <p:cTn id="2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2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3000"/>
                            </p:stCondLst>
                            <p:childTnLst>
                              <p:par>
                                <p:cTn id="2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3" grpId="0" animBg="1"/>
      <p:bldP spid="54" grpId="0" animBg="1"/>
      <p:bldP spid="55" grpId="0" animBg="1"/>
      <p:bldP spid="57" grpId="0"/>
      <p:bldP spid="58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3" grpId="0" animBg="1"/>
      <p:bldP spid="66" grpId="0" animBg="1"/>
      <p:bldP spid="67" grpId="0" animBg="1"/>
      <p:bldP spid="68" grpId="0" animBg="1"/>
      <p:bldP spid="83" grpId="0" animBg="1"/>
      <p:bldP spid="84" grpId="0" animBg="1"/>
      <p:bldP spid="4" grpId="0" animBg="1"/>
      <p:bldP spid="5" grpId="0" animBg="1"/>
      <p:bldP spid="7" grpId="0" animBg="1"/>
      <p:bldP spid="9" grpId="0" animBg="1"/>
      <p:bldP spid="10" grpId="0" animBg="1"/>
      <p:bldP spid="17" grpId="0" animBg="1"/>
      <p:bldP spid="52" grpId="0" animBg="1"/>
      <p:bldP spid="61" grpId="0" animBg="1"/>
      <p:bldP spid="78" grpId="0" animBg="1"/>
      <p:bldP spid="80" grpId="0" animBg="1"/>
      <p:bldP spid="82" grpId="0" animBg="1"/>
      <p:bldP spid="85" grpId="0" animBg="1"/>
      <p:bldP spid="86" grpId="0" animBg="1"/>
      <p:bldP spid="88" grpId="0" animBg="1"/>
      <p:bldP spid="90" grpId="0" animBg="1"/>
      <p:bldP spid="94" grpId="0" animBg="1"/>
      <p:bldP spid="97" grpId="0" animBg="1"/>
      <p:bldP spid="99" grpId="0" animBg="1"/>
      <p:bldP spid="102" grpId="0" animBg="1"/>
      <p:bldP spid="104" grpId="0" animBg="1"/>
      <p:bldP spid="105" grpId="0" animBg="1"/>
      <p:bldP spid="107" grpId="0" animBg="1"/>
      <p:bldP spid="108" grpId="0" animBg="1"/>
      <p:bldP spid="110" grpId="0" animBg="1"/>
      <p:bldP spid="112" grpId="0" animBg="1"/>
      <p:bldP spid="113" grpId="0" animBg="1"/>
      <p:bldP spid="121" grpId="0" animBg="1"/>
      <p:bldP spid="129" grpId="0" animBg="1"/>
      <p:bldP spid="13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738" name="Picture 2" descr="http://www.goodreturns.in/img/2012/07/14-onlin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43600" y="3028950"/>
            <a:ext cx="27432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4" name="AutoShape 10"/>
          <p:cNvSpPr>
            <a:spLocks noChangeArrowheads="1"/>
          </p:cNvSpPr>
          <p:nvPr/>
        </p:nvSpPr>
        <p:spPr bwMode="auto">
          <a:xfrm>
            <a:off x="2364887" y="1817399"/>
            <a:ext cx="511471" cy="381000"/>
          </a:xfrm>
          <a:prstGeom prst="flowChartConnector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cs typeface="Calibri" pitchFamily="34" charset="0"/>
              </a:rPr>
              <a:t>30</a:t>
            </a:r>
          </a:p>
        </p:txBody>
      </p:sp>
      <p:sp>
        <p:nvSpPr>
          <p:cNvPr id="34825" name="AutoShape 11"/>
          <p:cNvSpPr>
            <a:spLocks noChangeArrowheads="1"/>
          </p:cNvSpPr>
          <p:nvPr/>
        </p:nvSpPr>
        <p:spPr bwMode="auto">
          <a:xfrm>
            <a:off x="2288687" y="2989135"/>
            <a:ext cx="575405" cy="381000"/>
          </a:xfrm>
          <a:prstGeom prst="flowChartConnector">
            <a:avLst/>
          </a:prstGeom>
          <a:solidFill>
            <a:srgbClr val="3366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cs typeface="Calibri" pitchFamily="34" charset="0"/>
              </a:rPr>
              <a:t>60</a:t>
            </a:r>
          </a:p>
        </p:txBody>
      </p:sp>
      <p:sp>
        <p:nvSpPr>
          <p:cNvPr id="34826" name="AutoShape 12"/>
          <p:cNvSpPr>
            <a:spLocks noChangeArrowheads="1"/>
          </p:cNvSpPr>
          <p:nvPr/>
        </p:nvSpPr>
        <p:spPr bwMode="auto">
          <a:xfrm>
            <a:off x="2307932" y="4248150"/>
            <a:ext cx="511471" cy="381000"/>
          </a:xfrm>
          <a:prstGeom prst="flowChartConnector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cs typeface="Calibri" pitchFamily="34" charset="0"/>
              </a:rPr>
              <a:t>110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057400" y="1044784"/>
            <a:ext cx="990600" cy="307766"/>
          </a:xfrm>
          <a:prstGeom prst="rect">
            <a:avLst/>
          </a:prstGeom>
          <a:solidFill>
            <a:srgbClr val="00B0F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lIns="91430" tIns="45715" rIns="91430" bIns="45715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smtClean="0">
                <a:latin typeface="+mn-lt"/>
                <a:cs typeface="+mn-cs"/>
              </a:rPr>
              <a:t>Points  </a:t>
            </a:r>
            <a:endParaRPr lang="en-US" sz="1400" b="1" dirty="0">
              <a:latin typeface="+mn-lt"/>
              <a:cs typeface="+mn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715000" y="971550"/>
            <a:ext cx="3017838" cy="40005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solidFill>
              <a:schemeClr val="tx1"/>
            </a:solidFill>
          </a:ln>
        </p:spPr>
        <p:txBody>
          <a:bodyPr lIns="91430" tIns="45715" rIns="91430" bIns="45715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600" dirty="0">
                <a:latin typeface="+mn-lt"/>
                <a:cs typeface="+mn-cs"/>
              </a:rPr>
              <a:t>Weekly Closing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073775" y="1428750"/>
            <a:ext cx="2438400" cy="4000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91430" tIns="45715" rIns="91430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600" dirty="0">
                <a:latin typeface="+mn-lt"/>
                <a:cs typeface="+mn-cs"/>
              </a:rPr>
              <a:t> 1</a:t>
            </a:r>
            <a:r>
              <a:rPr lang="en-US" sz="2000" b="1" spc="600" baseline="30000" dirty="0">
                <a:latin typeface="+mn-lt"/>
                <a:cs typeface="+mn-cs"/>
              </a:rPr>
              <a:t>st</a:t>
            </a:r>
            <a:r>
              <a:rPr lang="en-US" sz="2000" b="1" spc="600" dirty="0">
                <a:latin typeface="+mn-lt"/>
                <a:cs typeface="+mn-cs"/>
              </a:rPr>
              <a:t> - 7</a:t>
            </a:r>
            <a:r>
              <a:rPr lang="en-US" sz="2000" b="1" spc="600" baseline="30000" dirty="0">
                <a:latin typeface="+mn-lt"/>
                <a:cs typeface="+mn-cs"/>
              </a:rPr>
              <a:t>th</a:t>
            </a:r>
            <a:r>
              <a:rPr lang="en-US" sz="2000" b="1" spc="600" dirty="0">
                <a:latin typeface="+mn-lt"/>
                <a:cs typeface="+mn-cs"/>
              </a:rPr>
              <a:t>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084888" y="1885950"/>
            <a:ext cx="2438400" cy="4000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91430" tIns="45715" rIns="91430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600" dirty="0">
                <a:latin typeface="+mn-lt"/>
                <a:cs typeface="+mn-cs"/>
              </a:rPr>
              <a:t> 8</a:t>
            </a:r>
            <a:r>
              <a:rPr lang="en-US" sz="2000" b="1" spc="600" baseline="30000" dirty="0">
                <a:latin typeface="+mn-lt"/>
                <a:cs typeface="+mn-cs"/>
              </a:rPr>
              <a:t>th</a:t>
            </a:r>
            <a:r>
              <a:rPr lang="en-US" sz="2000" b="1" spc="600" dirty="0">
                <a:latin typeface="+mn-lt"/>
                <a:cs typeface="+mn-cs"/>
              </a:rPr>
              <a:t> - 14</a:t>
            </a:r>
            <a:r>
              <a:rPr lang="en-US" sz="2000" b="1" spc="600" baseline="30000" dirty="0">
                <a:latin typeface="+mn-lt"/>
                <a:cs typeface="+mn-cs"/>
              </a:rPr>
              <a:t>th</a:t>
            </a:r>
            <a:r>
              <a:rPr lang="en-US" sz="2000" b="1" spc="600" dirty="0">
                <a:latin typeface="+mn-lt"/>
                <a:cs typeface="+mn-cs"/>
              </a:rPr>
              <a:t> 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84888" y="2343150"/>
            <a:ext cx="2438400" cy="4000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91430" tIns="45715" rIns="91430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600" dirty="0">
                <a:latin typeface="+mn-lt"/>
                <a:cs typeface="+mn-cs"/>
              </a:rPr>
              <a:t>15</a:t>
            </a:r>
            <a:r>
              <a:rPr lang="en-US" sz="2000" b="1" spc="600" baseline="30000" dirty="0">
                <a:latin typeface="+mn-lt"/>
                <a:cs typeface="+mn-cs"/>
              </a:rPr>
              <a:t>th</a:t>
            </a:r>
            <a:r>
              <a:rPr lang="en-US" sz="2000" b="1" spc="600" dirty="0">
                <a:latin typeface="+mn-lt"/>
                <a:cs typeface="+mn-cs"/>
              </a:rPr>
              <a:t> - 21</a:t>
            </a:r>
            <a:r>
              <a:rPr lang="en-US" sz="2000" b="1" spc="600" baseline="30000" dirty="0">
                <a:latin typeface="+mn-lt"/>
                <a:cs typeface="+mn-cs"/>
              </a:rPr>
              <a:t>st</a:t>
            </a:r>
            <a:r>
              <a:rPr lang="en-US" sz="2000" b="1" spc="600" dirty="0">
                <a:latin typeface="+mn-lt"/>
                <a:cs typeface="+mn-cs"/>
              </a:rPr>
              <a:t>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084888" y="2800350"/>
            <a:ext cx="2438400" cy="40005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lIns="91430" tIns="45715" rIns="91430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spc="600">
                <a:latin typeface="+mn-lt"/>
                <a:cs typeface="+mn-cs"/>
              </a:rPr>
              <a:t>22</a:t>
            </a:r>
            <a:r>
              <a:rPr lang="en-US" sz="2000" b="1" spc="600" baseline="30000">
                <a:latin typeface="+mn-lt"/>
                <a:cs typeface="+mn-cs"/>
              </a:rPr>
              <a:t>nd</a:t>
            </a:r>
            <a:r>
              <a:rPr lang="en-US" sz="2000" b="1" spc="600">
                <a:latin typeface="+mn-lt"/>
                <a:cs typeface="+mn-cs"/>
              </a:rPr>
              <a:t> </a:t>
            </a:r>
            <a:r>
              <a:rPr lang="en-US" sz="2000" b="1" spc="600" dirty="0">
                <a:latin typeface="+mn-lt"/>
                <a:cs typeface="+mn-cs"/>
              </a:rPr>
              <a:t>-</a:t>
            </a:r>
            <a:r>
              <a:rPr lang="en-US" sz="2000" b="1" dirty="0">
                <a:latin typeface="+mn-lt"/>
                <a:cs typeface="+mn-cs"/>
              </a:rPr>
              <a:t> month end</a:t>
            </a:r>
          </a:p>
        </p:txBody>
      </p:sp>
      <p:pic>
        <p:nvPicPr>
          <p:cNvPr id="12085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4076700" cy="847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/>
          <p:nvPr/>
        </p:nvSpPr>
        <p:spPr>
          <a:xfrm>
            <a:off x="4114800" y="336944"/>
            <a:ext cx="502920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>
            <a:sp3d extrusionH="57150">
              <a:bevelT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3600" b="1" dirty="0"/>
          </a:p>
        </p:txBody>
      </p:sp>
      <p:sp>
        <p:nvSpPr>
          <p:cNvPr id="120860" name="Rectangle 43"/>
          <p:cNvSpPr>
            <a:spLocks noChangeArrowheads="1"/>
          </p:cNvSpPr>
          <p:nvPr/>
        </p:nvSpPr>
        <p:spPr bwMode="auto">
          <a:xfrm>
            <a:off x="4343400" y="285750"/>
            <a:ext cx="46482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Arial Rounded MT Bold" pitchFamily="34" charset="0"/>
              </a:rPr>
              <a:t>BINARY INCOME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657600" y="971550"/>
            <a:ext cx="990600" cy="523210"/>
          </a:xfrm>
          <a:prstGeom prst="rect">
            <a:avLst/>
          </a:prstGeom>
          <a:solidFill>
            <a:srgbClr val="00B0F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lIns="91430" tIns="45715" rIns="91430" bIns="45715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+mn-lt"/>
                <a:cs typeface="+mn-cs"/>
              </a:rPr>
              <a:t>Weekly Ceiling</a:t>
            </a:r>
          </a:p>
        </p:txBody>
      </p:sp>
      <p:sp>
        <p:nvSpPr>
          <p:cNvPr id="24" name="AutoShape 31"/>
          <p:cNvSpPr>
            <a:spLocks noChangeArrowheads="1"/>
          </p:cNvSpPr>
          <p:nvPr/>
        </p:nvSpPr>
        <p:spPr bwMode="auto">
          <a:xfrm>
            <a:off x="3352802" y="1657350"/>
            <a:ext cx="1664875" cy="691661"/>
          </a:xfrm>
          <a:prstGeom prst="star5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cs typeface="Calibri" pitchFamily="34" charset="0"/>
              </a:rPr>
              <a:t>35,000</a:t>
            </a:r>
          </a:p>
        </p:txBody>
      </p:sp>
      <p:sp>
        <p:nvSpPr>
          <p:cNvPr id="25" name="AutoShape 32"/>
          <p:cNvSpPr>
            <a:spLocks noChangeArrowheads="1"/>
          </p:cNvSpPr>
          <p:nvPr/>
        </p:nvSpPr>
        <p:spPr bwMode="auto">
          <a:xfrm>
            <a:off x="3392815" y="2763318"/>
            <a:ext cx="1550659" cy="722832"/>
          </a:xfrm>
          <a:prstGeom prst="star5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75,000</a:t>
            </a:r>
          </a:p>
        </p:txBody>
      </p:sp>
      <p:sp>
        <p:nvSpPr>
          <p:cNvPr id="26" name="AutoShape 33"/>
          <p:cNvSpPr>
            <a:spLocks noChangeArrowheads="1"/>
          </p:cNvSpPr>
          <p:nvPr/>
        </p:nvSpPr>
        <p:spPr bwMode="auto">
          <a:xfrm>
            <a:off x="3486790" y="3956052"/>
            <a:ext cx="1466210" cy="749298"/>
          </a:xfrm>
          <a:prstGeom prst="star5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  <a:cs typeface="Calibri" pitchFamily="34" charset="0"/>
              </a:rPr>
              <a:t>1,30,000</a:t>
            </a:r>
          </a:p>
        </p:txBody>
      </p:sp>
      <p:pic>
        <p:nvPicPr>
          <p:cNvPr id="243716" name="Picture 4" descr="http://www.pancardnri.com/images/what-is-a-pan-numb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3913188"/>
            <a:ext cx="1219200" cy="123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3718" name="Picture 6" descr="http://www.ioaconagra.org/images/192/CancelledCheque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6858002" y="4226104"/>
            <a:ext cx="2286001" cy="917397"/>
          </a:xfrm>
          <a:prstGeom prst="rect">
            <a:avLst/>
          </a:prstGeom>
          <a:noFill/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28600" y="1581150"/>
            <a:ext cx="1676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28600" y="2724150"/>
            <a:ext cx="16764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8600" y="3943350"/>
            <a:ext cx="1752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4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4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4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with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with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0" dur="500"/>
                                        <p:tgtEl>
                                          <p:spTgt spid="244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243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0" dur="500"/>
                                        <p:tgtEl>
                                          <p:spTgt spid="243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24" grpId="0" animBg="1"/>
      <p:bldP spid="34825" grpId="0" animBg="1"/>
      <p:bldP spid="34826" grpId="0" animBg="1"/>
      <p:bldP spid="3" grpId="0" animBg="1"/>
      <p:bldP spid="56" grpId="0" animBg="1"/>
      <p:bldP spid="57" grpId="0" animBg="1"/>
      <p:bldP spid="58" grpId="0" animBg="1"/>
      <p:bldP spid="59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rot="5400000">
            <a:off x="5890419" y="1097756"/>
            <a:ext cx="266700" cy="92868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V="1">
            <a:off x="6854826" y="1057274"/>
            <a:ext cx="266700" cy="1000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5264944" y="1829593"/>
            <a:ext cx="160338" cy="42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6019802" y="1962148"/>
            <a:ext cx="914401" cy="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 flipH="1">
            <a:off x="5029200" y="1219199"/>
            <a:ext cx="2133600" cy="188595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49" name="Arc 48"/>
          <p:cNvSpPr/>
          <p:nvPr/>
        </p:nvSpPr>
        <p:spPr>
          <a:xfrm>
            <a:off x="6043613" y="1235074"/>
            <a:ext cx="1552575" cy="1112838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53" name="Arc 52"/>
          <p:cNvSpPr/>
          <p:nvPr/>
        </p:nvSpPr>
        <p:spPr>
          <a:xfrm flipH="1">
            <a:off x="5486400" y="1219199"/>
            <a:ext cx="1447800" cy="102870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/>
          </a:p>
        </p:txBody>
      </p:sp>
      <p:sp>
        <p:nvSpPr>
          <p:cNvPr id="123913" name="Rectangle 56"/>
          <p:cNvSpPr>
            <a:spLocks noChangeArrowheads="1"/>
          </p:cNvSpPr>
          <p:nvPr/>
        </p:nvSpPr>
        <p:spPr bwMode="auto">
          <a:xfrm>
            <a:off x="5821363" y="514350"/>
            <a:ext cx="13192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91430" tIns="45715" rIns="91430" bIns="45715">
            <a:spAutoFit/>
          </a:bodyPr>
          <a:lstStyle/>
          <a:p>
            <a:pPr marL="341313" indent="-341313">
              <a:spcBef>
                <a:spcPct val="50000"/>
              </a:spcBef>
            </a:pPr>
            <a:r>
              <a:rPr lang="en-US" sz="2800" b="1" dirty="0">
                <a:solidFill>
                  <a:srgbClr val="000066"/>
                </a:solidFill>
              </a:rPr>
              <a:t>BINARY</a:t>
            </a:r>
          </a:p>
        </p:txBody>
      </p:sp>
      <p:sp>
        <p:nvSpPr>
          <p:cNvPr id="3" name="Oval 2"/>
          <p:cNvSpPr/>
          <p:nvPr/>
        </p:nvSpPr>
        <p:spPr>
          <a:xfrm>
            <a:off x="6095985" y="1047750"/>
            <a:ext cx="785818" cy="37505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 dirty="0"/>
              <a:t>You</a:t>
            </a:r>
            <a:endParaRPr lang="en-IN" sz="1600" b="1" dirty="0"/>
          </a:p>
        </p:txBody>
      </p:sp>
      <p:sp>
        <p:nvSpPr>
          <p:cNvPr id="4" name="Oval 3"/>
          <p:cNvSpPr/>
          <p:nvPr/>
        </p:nvSpPr>
        <p:spPr>
          <a:xfrm>
            <a:off x="5310166" y="1690692"/>
            <a:ext cx="500066" cy="267893"/>
          </a:xfrm>
          <a:prstGeom prst="ellipse">
            <a:avLst/>
          </a:prstGeom>
          <a:solidFill>
            <a:srgbClr val="00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A</a:t>
            </a:r>
            <a:endParaRPr lang="en-IN" sz="1600" dirty="0"/>
          </a:p>
        </p:txBody>
      </p:sp>
      <p:sp>
        <p:nvSpPr>
          <p:cNvPr id="5" name="Oval 4"/>
          <p:cNvSpPr/>
          <p:nvPr/>
        </p:nvSpPr>
        <p:spPr>
          <a:xfrm>
            <a:off x="4881538" y="2119320"/>
            <a:ext cx="500066" cy="267893"/>
          </a:xfrm>
          <a:prstGeom prst="ellipse">
            <a:avLst/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/>
              <a:t>C</a:t>
            </a:r>
            <a:endParaRPr lang="en-IN" sz="1600" dirty="0"/>
          </a:p>
        </p:txBody>
      </p:sp>
      <p:sp>
        <p:nvSpPr>
          <p:cNvPr id="7" name="Oval 6"/>
          <p:cNvSpPr/>
          <p:nvPr/>
        </p:nvSpPr>
        <p:spPr>
          <a:xfrm>
            <a:off x="7238992" y="1690692"/>
            <a:ext cx="500066" cy="26789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dirty="0">
                <a:solidFill>
                  <a:schemeClr val="bg1"/>
                </a:solidFill>
              </a:rPr>
              <a:t>B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123926" name="TextBox 63"/>
          <p:cNvSpPr txBox="1">
            <a:spLocks noChangeArrowheads="1"/>
          </p:cNvSpPr>
          <p:nvPr/>
        </p:nvSpPr>
        <p:spPr bwMode="auto">
          <a:xfrm>
            <a:off x="500063" y="136525"/>
            <a:ext cx="1752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r>
              <a:rPr lang="en-US" sz="2400"/>
              <a:t>LAN</a:t>
            </a:r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0" y="1"/>
            <a:ext cx="533400" cy="52321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91430" tIns="45715" rIns="91430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rPr>
              <a:t>P</a:t>
            </a:r>
          </a:p>
        </p:txBody>
      </p:sp>
      <p:sp>
        <p:nvSpPr>
          <p:cNvPr id="62" name="Rectangle 61"/>
          <p:cNvSpPr/>
          <p:nvPr/>
        </p:nvSpPr>
        <p:spPr>
          <a:xfrm>
            <a:off x="1409680" y="32144"/>
            <a:ext cx="773432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>
            <a:sp3d extrusionH="57150">
              <a:bevelT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3600" b="1" dirty="0"/>
          </a:p>
        </p:txBody>
      </p:sp>
      <p:sp>
        <p:nvSpPr>
          <p:cNvPr id="123931" name="Rectangle 5"/>
          <p:cNvSpPr>
            <a:spLocks noChangeArrowheads="1"/>
          </p:cNvSpPr>
          <p:nvPr/>
        </p:nvSpPr>
        <p:spPr bwMode="auto">
          <a:xfrm>
            <a:off x="1981200" y="7938"/>
            <a:ext cx="63484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 Rounded MT Bold" pitchFamily="34" charset="0"/>
              </a:rPr>
              <a:t>Weekly Income to meet your expenses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486400" y="1929140"/>
            <a:ext cx="6096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/>
              <a:t>60  </a:t>
            </a:r>
            <a:r>
              <a:rPr lang="en-US" sz="1200" b="1" dirty="0" smtClean="0"/>
              <a:t>Pts</a:t>
            </a:r>
            <a:endParaRPr lang="en-US" sz="1200" b="1" dirty="0"/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4800600" y="2370137"/>
            <a:ext cx="6096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/>
              <a:t>30 </a:t>
            </a:r>
            <a:r>
              <a:rPr lang="en-US" sz="1200" b="1" dirty="0" smtClean="0"/>
              <a:t>Pts</a:t>
            </a:r>
            <a:endParaRPr lang="en-US" sz="1200" b="1" dirty="0"/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7391400" y="1885950"/>
            <a:ext cx="6858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 b="1" dirty="0"/>
              <a:t>110 </a:t>
            </a:r>
            <a:r>
              <a:rPr lang="en-US" sz="1200" b="1" dirty="0" smtClean="0"/>
              <a:t>Pts</a:t>
            </a:r>
            <a:endParaRPr lang="en-US" sz="1200" b="1" dirty="0"/>
          </a:p>
        </p:txBody>
      </p:sp>
      <p:sp>
        <p:nvSpPr>
          <p:cNvPr id="69" name="TextBox 68"/>
          <p:cNvSpPr txBox="1">
            <a:spLocks noChangeArrowheads="1"/>
          </p:cNvSpPr>
          <p:nvPr/>
        </p:nvSpPr>
        <p:spPr bwMode="auto">
          <a:xfrm>
            <a:off x="4343400" y="4476750"/>
            <a:ext cx="4800600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TOTAL INCOME = </a:t>
            </a:r>
            <a:r>
              <a:rPr lang="en-US" sz="2200" b="1" dirty="0" smtClean="0">
                <a:solidFill>
                  <a:srgbClr val="FF0000"/>
                </a:solidFill>
              </a:rPr>
              <a:t> 90 x 10 = RS</a:t>
            </a:r>
            <a:r>
              <a:rPr lang="en-US" sz="2200" b="1" dirty="0">
                <a:solidFill>
                  <a:srgbClr val="FF0000"/>
                </a:solidFill>
              </a:rPr>
              <a:t>. </a:t>
            </a:r>
            <a:r>
              <a:rPr lang="en-US" sz="2200" b="1" dirty="0" smtClean="0">
                <a:solidFill>
                  <a:srgbClr val="FF0000"/>
                </a:solidFill>
              </a:rPr>
              <a:t>900 /- </a:t>
            </a:r>
            <a:endParaRPr lang="en-US" sz="2200" b="1" dirty="0">
              <a:solidFill>
                <a:srgbClr val="FF0000"/>
              </a:solidFill>
            </a:endParaRPr>
          </a:p>
        </p:txBody>
      </p:sp>
      <p:sp>
        <p:nvSpPr>
          <p:cNvPr id="51" name="TextBox 87"/>
          <p:cNvSpPr txBox="1">
            <a:spLocks noChangeArrowheads="1"/>
          </p:cNvSpPr>
          <p:nvPr/>
        </p:nvSpPr>
        <p:spPr bwMode="auto">
          <a:xfrm>
            <a:off x="3886200" y="2811462"/>
            <a:ext cx="25828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r>
              <a:rPr lang="en-US" b="1" dirty="0"/>
              <a:t>Total Pair Points </a:t>
            </a:r>
            <a:r>
              <a:rPr lang="en-US" b="1" dirty="0" smtClean="0"/>
              <a:t>=90</a:t>
            </a:r>
            <a:endParaRPr lang="en-IN" b="1" dirty="0"/>
          </a:p>
        </p:txBody>
      </p:sp>
      <p:sp>
        <p:nvSpPr>
          <p:cNvPr id="52" name="TextBox 88"/>
          <p:cNvSpPr txBox="1">
            <a:spLocks noChangeArrowheads="1"/>
          </p:cNvSpPr>
          <p:nvPr/>
        </p:nvSpPr>
        <p:spPr bwMode="auto">
          <a:xfrm>
            <a:off x="6791325" y="2811462"/>
            <a:ext cx="235267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r>
              <a:rPr lang="en-US" b="1" dirty="0"/>
              <a:t>Total Pair Points </a:t>
            </a:r>
            <a:r>
              <a:rPr lang="en-US" b="1" dirty="0" smtClean="0"/>
              <a:t>=110</a:t>
            </a:r>
            <a:endParaRPr lang="en-IN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3886200" y="3333750"/>
            <a:ext cx="5105400" cy="369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1430" tIns="45715" rIns="91430" bIns="45715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/>
              <a:t>Matching Pairs  =  </a:t>
            </a:r>
            <a:r>
              <a:rPr lang="en-US" dirty="0" smtClean="0"/>
              <a:t>90 </a:t>
            </a:r>
            <a:r>
              <a:rPr lang="en-US" dirty="0"/>
              <a:t>left : </a:t>
            </a:r>
            <a:r>
              <a:rPr lang="en-US" dirty="0" smtClean="0"/>
              <a:t>90 right (20 Pts Carry Fwd)  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5181601" y="4016584"/>
            <a:ext cx="2743199" cy="307766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lIns="91430" tIns="45715" rIns="91430" bIns="45715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latin typeface="+mn-lt"/>
                <a:cs typeface="+mn-cs"/>
              </a:rPr>
              <a:t>1 </a:t>
            </a:r>
            <a:r>
              <a:rPr lang="en-US" sz="1400" b="1" dirty="0" smtClean="0">
                <a:latin typeface="+mn-lt"/>
                <a:cs typeface="+mn-cs"/>
              </a:rPr>
              <a:t> </a:t>
            </a:r>
            <a:r>
              <a:rPr lang="en-US" sz="1400" b="1" dirty="0">
                <a:latin typeface="+mn-lt"/>
                <a:cs typeface="+mn-cs"/>
              </a:rPr>
              <a:t>Point </a:t>
            </a:r>
            <a:r>
              <a:rPr lang="en-US" sz="1400" b="1" dirty="0" smtClean="0">
                <a:latin typeface="+mn-lt"/>
                <a:cs typeface="+mn-cs"/>
              </a:rPr>
              <a:t> pair </a:t>
            </a:r>
            <a:r>
              <a:rPr lang="en-US" sz="1400" b="1" dirty="0">
                <a:latin typeface="+mn-lt"/>
                <a:cs typeface="+mn-cs"/>
              </a:rPr>
              <a:t>value = Rs.10</a:t>
            </a:r>
          </a:p>
        </p:txBody>
      </p:sp>
      <p:sp>
        <p:nvSpPr>
          <p:cNvPr id="41" name="AutoShape 10"/>
          <p:cNvSpPr>
            <a:spLocks noChangeArrowheads="1"/>
          </p:cNvSpPr>
          <p:nvPr/>
        </p:nvSpPr>
        <p:spPr bwMode="auto">
          <a:xfrm>
            <a:off x="2593487" y="1588799"/>
            <a:ext cx="511471" cy="381000"/>
          </a:xfrm>
          <a:prstGeom prst="flowChartConnector">
            <a:avLst/>
          </a:prstGeom>
          <a:solidFill>
            <a:srgbClr val="FFC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cs typeface="Calibri" pitchFamily="34" charset="0"/>
              </a:rPr>
              <a:t>30</a:t>
            </a:r>
          </a:p>
        </p:txBody>
      </p:sp>
      <p:sp>
        <p:nvSpPr>
          <p:cNvPr id="42" name="AutoShape 11"/>
          <p:cNvSpPr>
            <a:spLocks noChangeArrowheads="1"/>
          </p:cNvSpPr>
          <p:nvPr/>
        </p:nvSpPr>
        <p:spPr bwMode="auto">
          <a:xfrm>
            <a:off x="2517287" y="2760535"/>
            <a:ext cx="575405" cy="381000"/>
          </a:xfrm>
          <a:prstGeom prst="flowChartConnector">
            <a:avLst/>
          </a:prstGeom>
          <a:solidFill>
            <a:srgbClr val="3366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cs typeface="Calibri" pitchFamily="34" charset="0"/>
              </a:rPr>
              <a:t>60</a:t>
            </a:r>
          </a:p>
        </p:txBody>
      </p:sp>
      <p:sp>
        <p:nvSpPr>
          <p:cNvPr id="45" name="AutoShape 12"/>
          <p:cNvSpPr>
            <a:spLocks noChangeArrowheads="1"/>
          </p:cNvSpPr>
          <p:nvPr/>
        </p:nvSpPr>
        <p:spPr bwMode="auto">
          <a:xfrm>
            <a:off x="2536532" y="4019550"/>
            <a:ext cx="511471" cy="381000"/>
          </a:xfrm>
          <a:prstGeom prst="flowChartConnector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cs typeface="Calibri" pitchFamily="34" charset="0"/>
              </a:rPr>
              <a:t>110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286000" y="739984"/>
            <a:ext cx="990600" cy="307766"/>
          </a:xfrm>
          <a:prstGeom prst="rect">
            <a:avLst/>
          </a:prstGeom>
          <a:solidFill>
            <a:srgbClr val="00B0F0"/>
          </a:solidFill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lIns="91430" tIns="45715" rIns="91430" bIns="45715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smtClean="0">
                <a:latin typeface="+mn-lt"/>
                <a:cs typeface="+mn-cs"/>
              </a:rPr>
              <a:t>points  </a:t>
            </a:r>
            <a:endParaRPr lang="en-US" sz="1400" b="1" dirty="0">
              <a:latin typeface="+mn-lt"/>
              <a:cs typeface="+mn-cs"/>
            </a:endParaRPr>
          </a:p>
        </p:txBody>
      </p:sp>
      <p:pic>
        <p:nvPicPr>
          <p:cNvPr id="5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276350"/>
            <a:ext cx="16764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2419350"/>
            <a:ext cx="16764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28600" y="3638550"/>
            <a:ext cx="1752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3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3" grpId="0" animBg="1"/>
      <p:bldP spid="123913" grpId="0"/>
      <p:bldP spid="3" grpId="0" animBg="1"/>
      <p:bldP spid="4" grpId="0" animBg="1"/>
      <p:bldP spid="5" grpId="0" animBg="1"/>
      <p:bldP spid="7" grpId="0" animBg="1"/>
      <p:bldP spid="43" grpId="0"/>
      <p:bldP spid="44" grpId="0"/>
      <p:bldP spid="50" grpId="0"/>
      <p:bldP spid="69" grpId="0"/>
      <p:bldP spid="51" grpId="0"/>
      <p:bldP spid="52" grpId="0"/>
      <p:bldP spid="54" grpId="0" animBg="1"/>
      <p:bldP spid="7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0" y="482188"/>
            <a:ext cx="914400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IN" sz="3600" b="1" dirty="0"/>
          </a:p>
        </p:txBody>
      </p:sp>
      <p:cxnSp>
        <p:nvCxnSpPr>
          <p:cNvPr id="58" name="Straight Connector 57"/>
          <p:cNvCxnSpPr/>
          <p:nvPr/>
        </p:nvCxnSpPr>
        <p:spPr>
          <a:xfrm rot="5400000">
            <a:off x="2054431" y="1092943"/>
            <a:ext cx="267891" cy="928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16200000" flipV="1">
            <a:off x="3375570" y="1057224"/>
            <a:ext cx="267891" cy="1000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5779307" y="18092"/>
            <a:ext cx="3364693" cy="94630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842" name="Rectangle 43"/>
          <p:cNvSpPr>
            <a:spLocks noChangeArrowheads="1"/>
          </p:cNvSpPr>
          <p:nvPr/>
        </p:nvSpPr>
        <p:spPr bwMode="auto">
          <a:xfrm>
            <a:off x="273050" y="464209"/>
            <a:ext cx="54895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aseline="0" dirty="0">
                <a:solidFill>
                  <a:schemeClr val="bg1"/>
                </a:solidFill>
                <a:latin typeface="Nuptial BT" pitchFamily="66" charset="0"/>
              </a:rPr>
              <a:t>ILLUSTRATION</a:t>
            </a:r>
          </a:p>
        </p:txBody>
      </p:sp>
      <p:sp>
        <p:nvSpPr>
          <p:cNvPr id="43" name="Oval 42"/>
          <p:cNvSpPr/>
          <p:nvPr/>
        </p:nvSpPr>
        <p:spPr>
          <a:xfrm>
            <a:off x="2446334" y="1047750"/>
            <a:ext cx="785818" cy="375050"/>
          </a:xfrm>
          <a:prstGeom prst="ellipse">
            <a:avLst/>
          </a:prstGeom>
          <a:solidFill>
            <a:srgbClr val="33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/>
              <a:t>You</a:t>
            </a:r>
            <a:endParaRPr lang="en-IN" sz="1600" dirty="0"/>
          </a:p>
        </p:txBody>
      </p:sp>
      <p:sp>
        <p:nvSpPr>
          <p:cNvPr id="44" name="Oval 43"/>
          <p:cNvSpPr/>
          <p:nvPr/>
        </p:nvSpPr>
        <p:spPr>
          <a:xfrm>
            <a:off x="1481122" y="1690692"/>
            <a:ext cx="500066" cy="26789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45" name="Oval 44"/>
          <p:cNvSpPr/>
          <p:nvPr/>
        </p:nvSpPr>
        <p:spPr>
          <a:xfrm>
            <a:off x="1052494" y="2119320"/>
            <a:ext cx="500066" cy="267893"/>
          </a:xfrm>
          <a:prstGeom prst="ellipse">
            <a:avLst/>
          </a:prstGeom>
          <a:solidFill>
            <a:srgbClr val="33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46" name="Oval 45"/>
          <p:cNvSpPr/>
          <p:nvPr/>
        </p:nvSpPr>
        <p:spPr>
          <a:xfrm>
            <a:off x="1981188" y="2119320"/>
            <a:ext cx="500066" cy="267893"/>
          </a:xfrm>
          <a:prstGeom prst="ellipse">
            <a:avLst/>
          </a:prstGeom>
          <a:solidFill>
            <a:srgbClr val="33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47" name="Oval 46"/>
          <p:cNvSpPr/>
          <p:nvPr/>
        </p:nvSpPr>
        <p:spPr>
          <a:xfrm>
            <a:off x="3760338" y="1690692"/>
            <a:ext cx="500066" cy="267893"/>
          </a:xfrm>
          <a:prstGeom prst="ellipse">
            <a:avLst/>
          </a:prstGeom>
          <a:solidFill>
            <a:srgbClr val="33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48" name="Oval 47"/>
          <p:cNvSpPr/>
          <p:nvPr/>
        </p:nvSpPr>
        <p:spPr>
          <a:xfrm>
            <a:off x="3331710" y="2119320"/>
            <a:ext cx="500066" cy="267893"/>
          </a:xfrm>
          <a:prstGeom prst="ellipse">
            <a:avLst/>
          </a:prstGeom>
          <a:solidFill>
            <a:srgbClr val="33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49" name="Oval 48"/>
          <p:cNvSpPr/>
          <p:nvPr/>
        </p:nvSpPr>
        <p:spPr>
          <a:xfrm>
            <a:off x="4260404" y="2119320"/>
            <a:ext cx="500066" cy="26789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50" name="Oval 49"/>
          <p:cNvSpPr/>
          <p:nvPr/>
        </p:nvSpPr>
        <p:spPr>
          <a:xfrm>
            <a:off x="685800" y="2647950"/>
            <a:ext cx="357190" cy="21431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51" name="Oval 50"/>
          <p:cNvSpPr/>
          <p:nvPr/>
        </p:nvSpPr>
        <p:spPr>
          <a:xfrm>
            <a:off x="1419228" y="2647950"/>
            <a:ext cx="357190" cy="214314"/>
          </a:xfrm>
          <a:prstGeom prst="ellipse">
            <a:avLst/>
          </a:prstGeom>
          <a:solidFill>
            <a:srgbClr val="33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52" name="Oval 51"/>
          <p:cNvSpPr/>
          <p:nvPr/>
        </p:nvSpPr>
        <p:spPr>
          <a:xfrm>
            <a:off x="1828800" y="2647950"/>
            <a:ext cx="357190" cy="21431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53" name="Oval 52"/>
          <p:cNvSpPr/>
          <p:nvPr/>
        </p:nvSpPr>
        <p:spPr>
          <a:xfrm>
            <a:off x="2462210" y="2647950"/>
            <a:ext cx="357190" cy="214314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54" name="Oval 53"/>
          <p:cNvSpPr/>
          <p:nvPr/>
        </p:nvSpPr>
        <p:spPr>
          <a:xfrm>
            <a:off x="3017838" y="2647950"/>
            <a:ext cx="357190" cy="214314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55" name="Oval 54"/>
          <p:cNvSpPr/>
          <p:nvPr/>
        </p:nvSpPr>
        <p:spPr>
          <a:xfrm>
            <a:off x="3605210" y="2647950"/>
            <a:ext cx="357190" cy="214314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56" name="Oval 55"/>
          <p:cNvSpPr/>
          <p:nvPr/>
        </p:nvSpPr>
        <p:spPr>
          <a:xfrm>
            <a:off x="4062410" y="2647950"/>
            <a:ext cx="357190" cy="214314"/>
          </a:xfrm>
          <a:prstGeom prst="ellipse">
            <a:avLst/>
          </a:prstGeom>
          <a:solidFill>
            <a:srgbClr val="33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57" name="Oval 56"/>
          <p:cNvSpPr/>
          <p:nvPr/>
        </p:nvSpPr>
        <p:spPr>
          <a:xfrm>
            <a:off x="4672010" y="2647950"/>
            <a:ext cx="357190" cy="214314"/>
          </a:xfrm>
          <a:prstGeom prst="ellipse">
            <a:avLst/>
          </a:prstGeom>
          <a:solidFill>
            <a:srgbClr val="33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cxnSp>
        <p:nvCxnSpPr>
          <p:cNvPr id="60" name="Straight Connector 59"/>
          <p:cNvCxnSpPr/>
          <p:nvPr/>
        </p:nvCxnSpPr>
        <p:spPr>
          <a:xfrm rot="5400000">
            <a:off x="1435696" y="1825178"/>
            <a:ext cx="160735" cy="42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>
            <a:off x="3751411" y="1825178"/>
            <a:ext cx="160735" cy="42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10800000" flipV="1">
            <a:off x="1087437" y="2470963"/>
            <a:ext cx="179388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10800000" flipV="1">
            <a:off x="2016125" y="2470963"/>
            <a:ext cx="179387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10800000" flipV="1">
            <a:off x="3403152" y="2470963"/>
            <a:ext cx="177800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10800000" flipV="1">
            <a:off x="4295327" y="2470963"/>
            <a:ext cx="179388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16200000" flipH="1">
            <a:off x="1900039" y="1789459"/>
            <a:ext cx="160735" cy="50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16200000" flipH="1">
            <a:off x="4215754" y="1789459"/>
            <a:ext cx="160735" cy="50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16200000" flipH="1">
            <a:off x="1382117" y="2390597"/>
            <a:ext cx="53579" cy="214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16200000" flipH="1">
            <a:off x="2347317" y="2390597"/>
            <a:ext cx="53579" cy="214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16200000" flipH="1">
            <a:off x="3626395" y="2390596"/>
            <a:ext cx="53579" cy="21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rot="16200000" flipH="1">
            <a:off x="4626520" y="2390596"/>
            <a:ext cx="53579" cy="21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rot="16200000" flipH="1">
            <a:off x="2079830" y="2181968"/>
            <a:ext cx="1553766" cy="3651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903" name="TextBox 71"/>
          <p:cNvSpPr txBox="1">
            <a:spLocks noChangeArrowheads="1"/>
          </p:cNvSpPr>
          <p:nvPr/>
        </p:nvSpPr>
        <p:spPr bwMode="auto">
          <a:xfrm>
            <a:off x="1481138" y="1484064"/>
            <a:ext cx="4203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110</a:t>
            </a:r>
            <a:endParaRPr lang="en-IN" sz="1200"/>
          </a:p>
        </p:txBody>
      </p:sp>
      <p:sp>
        <p:nvSpPr>
          <p:cNvPr id="35904" name="TextBox 72"/>
          <p:cNvSpPr txBox="1">
            <a:spLocks noChangeArrowheads="1"/>
          </p:cNvSpPr>
          <p:nvPr/>
        </p:nvSpPr>
        <p:spPr bwMode="auto">
          <a:xfrm>
            <a:off x="3903215" y="1430485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60</a:t>
            </a:r>
            <a:endParaRPr lang="en-IN" sz="1200"/>
          </a:p>
        </p:txBody>
      </p:sp>
      <p:sp>
        <p:nvSpPr>
          <p:cNvPr id="35905" name="TextBox 73"/>
          <p:cNvSpPr txBox="1">
            <a:spLocks noChangeArrowheads="1"/>
          </p:cNvSpPr>
          <p:nvPr/>
        </p:nvSpPr>
        <p:spPr bwMode="auto">
          <a:xfrm>
            <a:off x="4331840" y="1912689"/>
            <a:ext cx="4203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110</a:t>
            </a:r>
            <a:endParaRPr lang="en-IN" sz="1200"/>
          </a:p>
        </p:txBody>
      </p:sp>
      <p:sp>
        <p:nvSpPr>
          <p:cNvPr id="35906" name="TextBox 74"/>
          <p:cNvSpPr txBox="1">
            <a:spLocks noChangeArrowheads="1"/>
          </p:cNvSpPr>
          <p:nvPr/>
        </p:nvSpPr>
        <p:spPr bwMode="auto">
          <a:xfrm>
            <a:off x="3406328" y="1912689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60</a:t>
            </a:r>
            <a:endParaRPr lang="en-IN" sz="1200"/>
          </a:p>
        </p:txBody>
      </p:sp>
      <p:sp>
        <p:nvSpPr>
          <p:cNvPr id="35907" name="TextBox 75"/>
          <p:cNvSpPr txBox="1">
            <a:spLocks noChangeArrowheads="1"/>
          </p:cNvSpPr>
          <p:nvPr/>
        </p:nvSpPr>
        <p:spPr bwMode="auto">
          <a:xfrm>
            <a:off x="2124075" y="1912689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60</a:t>
            </a:r>
            <a:endParaRPr lang="en-IN" sz="1200"/>
          </a:p>
        </p:txBody>
      </p:sp>
      <p:sp>
        <p:nvSpPr>
          <p:cNvPr id="35908" name="TextBox 76"/>
          <p:cNvSpPr txBox="1">
            <a:spLocks noChangeArrowheads="1"/>
          </p:cNvSpPr>
          <p:nvPr/>
        </p:nvSpPr>
        <p:spPr bwMode="auto">
          <a:xfrm>
            <a:off x="1127125" y="1912689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60</a:t>
            </a:r>
            <a:endParaRPr lang="en-IN" sz="1200"/>
          </a:p>
        </p:txBody>
      </p:sp>
      <p:sp>
        <p:nvSpPr>
          <p:cNvPr id="35909" name="TextBox 77"/>
          <p:cNvSpPr txBox="1">
            <a:spLocks noChangeArrowheads="1"/>
          </p:cNvSpPr>
          <p:nvPr/>
        </p:nvSpPr>
        <p:spPr bwMode="auto">
          <a:xfrm>
            <a:off x="3688900" y="2368572"/>
            <a:ext cx="4203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110</a:t>
            </a:r>
            <a:endParaRPr lang="en-IN" sz="1200"/>
          </a:p>
        </p:txBody>
      </p:sp>
      <p:sp>
        <p:nvSpPr>
          <p:cNvPr id="35910" name="TextBox 78"/>
          <p:cNvSpPr txBox="1">
            <a:spLocks noChangeArrowheads="1"/>
          </p:cNvSpPr>
          <p:nvPr/>
        </p:nvSpPr>
        <p:spPr bwMode="auto">
          <a:xfrm>
            <a:off x="3120578" y="2363808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30</a:t>
            </a:r>
            <a:endParaRPr lang="en-IN" sz="1200"/>
          </a:p>
        </p:txBody>
      </p:sp>
      <p:sp>
        <p:nvSpPr>
          <p:cNvPr id="35911" name="TextBox 79"/>
          <p:cNvSpPr txBox="1">
            <a:spLocks noChangeArrowheads="1"/>
          </p:cNvSpPr>
          <p:nvPr/>
        </p:nvSpPr>
        <p:spPr bwMode="auto">
          <a:xfrm>
            <a:off x="4763640" y="2370951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60</a:t>
            </a:r>
            <a:endParaRPr lang="en-IN" sz="1200"/>
          </a:p>
        </p:txBody>
      </p:sp>
      <p:sp>
        <p:nvSpPr>
          <p:cNvPr id="35912" name="TextBox 80"/>
          <p:cNvSpPr txBox="1">
            <a:spLocks noChangeArrowheads="1"/>
          </p:cNvSpPr>
          <p:nvPr/>
        </p:nvSpPr>
        <p:spPr bwMode="auto">
          <a:xfrm>
            <a:off x="4055615" y="2370951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60</a:t>
            </a:r>
            <a:endParaRPr lang="en-IN" sz="1200"/>
          </a:p>
        </p:txBody>
      </p:sp>
      <p:sp>
        <p:nvSpPr>
          <p:cNvPr id="35913" name="TextBox 81"/>
          <p:cNvSpPr txBox="1">
            <a:spLocks noChangeArrowheads="1"/>
          </p:cNvSpPr>
          <p:nvPr/>
        </p:nvSpPr>
        <p:spPr bwMode="auto">
          <a:xfrm>
            <a:off x="1409700" y="2370951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60</a:t>
            </a:r>
            <a:endParaRPr lang="en-IN" sz="1200"/>
          </a:p>
        </p:txBody>
      </p:sp>
      <p:sp>
        <p:nvSpPr>
          <p:cNvPr id="35914" name="TextBox 82"/>
          <p:cNvSpPr txBox="1">
            <a:spLocks noChangeArrowheads="1"/>
          </p:cNvSpPr>
          <p:nvPr/>
        </p:nvSpPr>
        <p:spPr bwMode="auto">
          <a:xfrm>
            <a:off x="838200" y="2370951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dirty="0"/>
              <a:t>30</a:t>
            </a:r>
            <a:endParaRPr lang="en-IN" sz="1200" dirty="0"/>
          </a:p>
        </p:txBody>
      </p:sp>
      <p:sp>
        <p:nvSpPr>
          <p:cNvPr id="35915" name="TextBox 83"/>
          <p:cNvSpPr txBox="1">
            <a:spLocks noChangeArrowheads="1"/>
          </p:cNvSpPr>
          <p:nvPr/>
        </p:nvSpPr>
        <p:spPr bwMode="auto">
          <a:xfrm>
            <a:off x="2335220" y="2370951"/>
            <a:ext cx="42030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110</a:t>
            </a:r>
            <a:endParaRPr lang="en-IN" sz="1200"/>
          </a:p>
        </p:txBody>
      </p:sp>
      <p:sp>
        <p:nvSpPr>
          <p:cNvPr id="35916" name="TextBox 84"/>
          <p:cNvSpPr txBox="1">
            <a:spLocks noChangeArrowheads="1"/>
          </p:cNvSpPr>
          <p:nvPr/>
        </p:nvSpPr>
        <p:spPr bwMode="auto">
          <a:xfrm>
            <a:off x="1766888" y="2370951"/>
            <a:ext cx="34176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/>
              <a:t>30</a:t>
            </a:r>
            <a:endParaRPr lang="en-IN" sz="1200"/>
          </a:p>
        </p:txBody>
      </p:sp>
      <p:sp>
        <p:nvSpPr>
          <p:cNvPr id="35918" name="TextBox 87"/>
          <p:cNvSpPr txBox="1">
            <a:spLocks noChangeArrowheads="1"/>
          </p:cNvSpPr>
          <p:nvPr/>
        </p:nvSpPr>
        <p:spPr bwMode="auto">
          <a:xfrm>
            <a:off x="381000" y="3028950"/>
            <a:ext cx="24288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Total Pair Points =</a:t>
            </a:r>
            <a:r>
              <a:rPr lang="en-US" b="1" dirty="0" smtClean="0"/>
              <a:t>4600</a:t>
            </a:r>
            <a:endParaRPr lang="en-IN" b="1" dirty="0"/>
          </a:p>
        </p:txBody>
      </p:sp>
      <p:sp>
        <p:nvSpPr>
          <p:cNvPr id="35919" name="TextBox 88"/>
          <p:cNvSpPr txBox="1">
            <a:spLocks noChangeArrowheads="1"/>
          </p:cNvSpPr>
          <p:nvPr/>
        </p:nvSpPr>
        <p:spPr bwMode="auto">
          <a:xfrm>
            <a:off x="3057540" y="3028950"/>
            <a:ext cx="242886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1" dirty="0"/>
              <a:t>Total Pair Points =</a:t>
            </a:r>
            <a:r>
              <a:rPr lang="en-US" b="1" dirty="0" smtClean="0"/>
              <a:t>4900</a:t>
            </a:r>
            <a:endParaRPr lang="en-IN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533403" y="3482935"/>
            <a:ext cx="5257798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 smtClean="0"/>
              <a:t>Pairs </a:t>
            </a:r>
            <a:r>
              <a:rPr lang="en-US" dirty="0"/>
              <a:t>Paid       </a:t>
            </a:r>
            <a:r>
              <a:rPr lang="en-US" dirty="0" smtClean="0"/>
              <a:t> =   4600 left : 4600 right  = 4600 points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5855525" y="4700"/>
            <a:ext cx="273032" cy="247533"/>
          </a:xfrm>
          <a:prstGeom prst="ellipse">
            <a:avLst/>
          </a:prstGeom>
          <a:solidFill>
            <a:srgbClr val="FF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92" name="Oval 91"/>
          <p:cNvSpPr/>
          <p:nvPr/>
        </p:nvSpPr>
        <p:spPr>
          <a:xfrm>
            <a:off x="5855525" y="315451"/>
            <a:ext cx="273032" cy="247533"/>
          </a:xfrm>
          <a:prstGeom prst="ellipse">
            <a:avLst/>
          </a:prstGeom>
          <a:solidFill>
            <a:srgbClr val="3366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93" name="Oval 92"/>
          <p:cNvSpPr/>
          <p:nvPr/>
        </p:nvSpPr>
        <p:spPr>
          <a:xfrm>
            <a:off x="5855525" y="658351"/>
            <a:ext cx="273032" cy="247533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35931" name="TextBox 87"/>
          <p:cNvSpPr txBox="1">
            <a:spLocks noChangeArrowheads="1"/>
          </p:cNvSpPr>
          <p:nvPr/>
        </p:nvSpPr>
        <p:spPr bwMode="auto">
          <a:xfrm>
            <a:off x="6096000" y="597605"/>
            <a:ext cx="293189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>
                <a:latin typeface="Calibri" pitchFamily="34" charset="0"/>
                <a:cs typeface="Calibri" pitchFamily="34" charset="0"/>
              </a:rPr>
              <a:t>REGULAR 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    --  RS.3500    =   30 P</a:t>
            </a:r>
            <a:endParaRPr lang="en-IN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932" name="TextBox 87"/>
          <p:cNvSpPr txBox="1">
            <a:spLocks noChangeArrowheads="1"/>
          </p:cNvSpPr>
          <p:nvPr/>
        </p:nvSpPr>
        <p:spPr bwMode="auto">
          <a:xfrm>
            <a:off x="6096000" y="312912"/>
            <a:ext cx="29208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ADVANTAGE –  RS.6500    =   60 P</a:t>
            </a:r>
            <a:endParaRPr lang="en-IN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35933" name="TextBox 87"/>
          <p:cNvSpPr txBox="1">
            <a:spLocks noChangeArrowheads="1"/>
          </p:cNvSpPr>
          <p:nvPr/>
        </p:nvSpPr>
        <p:spPr bwMode="auto">
          <a:xfrm>
            <a:off x="6096000" y="31043"/>
            <a:ext cx="297382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 dirty="0" smtClean="0">
                <a:latin typeface="Calibri" pitchFamily="34" charset="0"/>
                <a:cs typeface="Calibri" pitchFamily="34" charset="0"/>
              </a:rPr>
              <a:t>ULTIMATE     </a:t>
            </a:r>
            <a:r>
              <a:rPr lang="en-US" sz="1600" dirty="0">
                <a:latin typeface="Calibri" pitchFamily="34" charset="0"/>
                <a:cs typeface="Calibri" pitchFamily="34" charset="0"/>
              </a:rPr>
              <a:t>– 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RS.11000  =  110 P</a:t>
            </a:r>
            <a:endParaRPr lang="en-IN" sz="160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457200" y="135940"/>
            <a:ext cx="14484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400" baseline="0" dirty="0" smtClean="0"/>
              <a:t>LAN</a:t>
            </a:r>
            <a:endParaRPr lang="en-US" sz="2400" baseline="0" dirty="0"/>
          </a:p>
        </p:txBody>
      </p:sp>
      <p:sp>
        <p:nvSpPr>
          <p:cNvPr id="77" name="TextBox 76"/>
          <p:cNvSpPr txBox="1">
            <a:spLocks noChangeArrowheads="1"/>
          </p:cNvSpPr>
          <p:nvPr/>
        </p:nvSpPr>
        <p:spPr bwMode="auto">
          <a:xfrm>
            <a:off x="0" y="1"/>
            <a:ext cx="500034" cy="52322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ctr"/>
            <a:r>
              <a:rPr lang="en-US" sz="2800" b="1" baseline="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endParaRPr lang="en-US" sz="2800" b="1" baseline="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79307" y="964395"/>
            <a:ext cx="3364693" cy="400110"/>
          </a:xfrm>
          <a:prstGeom prst="rect">
            <a:avLst/>
          </a:prstGeom>
          <a:solidFill>
            <a:srgbClr val="FFFF00"/>
          </a:solidFill>
          <a:ln w="38100">
            <a:solidFill>
              <a:schemeClr val="tx1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1 Pair </a:t>
            </a:r>
            <a:r>
              <a:rPr lang="en-US" sz="2000" b="1" dirty="0"/>
              <a:t>Point  </a:t>
            </a:r>
            <a:r>
              <a:rPr lang="en-US" sz="2000" b="1" dirty="0" smtClean="0"/>
              <a:t>value = Rs.10</a:t>
            </a:r>
            <a:endParaRPr lang="en-US" sz="20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533401" y="4025265"/>
            <a:ext cx="525779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 smtClean="0"/>
              <a:t>Carry </a:t>
            </a:r>
            <a:r>
              <a:rPr lang="en-US" dirty="0"/>
              <a:t>forward 	 = </a:t>
            </a:r>
            <a:r>
              <a:rPr lang="en-US" dirty="0" smtClean="0"/>
              <a:t> 300 points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33401" y="4563131"/>
            <a:ext cx="5257800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>
              <a:defRPr/>
            </a:pPr>
            <a:r>
              <a:rPr lang="en-US" sz="2400" b="1" dirty="0" smtClean="0"/>
              <a:t>Pair </a:t>
            </a:r>
            <a:r>
              <a:rPr lang="en-US" sz="2400" b="1" dirty="0"/>
              <a:t>Income  </a:t>
            </a:r>
            <a:r>
              <a:rPr lang="en-US" sz="2400" b="1" dirty="0" smtClean="0"/>
              <a:t>   =  4600 x10 </a:t>
            </a:r>
            <a:r>
              <a:rPr lang="en-US" sz="2400" b="1" dirty="0"/>
              <a:t>= </a:t>
            </a:r>
            <a:r>
              <a:rPr lang="en-US" sz="2400" b="1" dirty="0" smtClean="0"/>
              <a:t>Rs.4600</a:t>
            </a:r>
            <a:r>
              <a:rPr lang="en-US" sz="2400" b="1" dirty="0"/>
              <a:t>0</a:t>
            </a:r>
            <a:endParaRPr lang="en-IN" dirty="0"/>
          </a:p>
        </p:txBody>
      </p:sp>
      <p:sp>
        <p:nvSpPr>
          <p:cNvPr id="74" name="AutoShape 31"/>
          <p:cNvSpPr>
            <a:spLocks noChangeArrowheads="1"/>
          </p:cNvSpPr>
          <p:nvPr/>
        </p:nvSpPr>
        <p:spPr bwMode="auto">
          <a:xfrm>
            <a:off x="7467600" y="1597963"/>
            <a:ext cx="1530465" cy="821387"/>
          </a:xfrm>
          <a:prstGeom prst="star5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600" b="1" baseline="0" dirty="0" smtClean="0">
                <a:latin typeface="Calibri" pitchFamily="34" charset="0"/>
                <a:cs typeface="Calibri" pitchFamily="34" charset="0"/>
              </a:rPr>
              <a:t>35,000</a:t>
            </a:r>
            <a:endParaRPr lang="en-US" sz="1600" b="1" baseline="0" dirty="0"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0" name="AutoShape 32"/>
          <p:cNvSpPr>
            <a:spLocks noChangeArrowheads="1"/>
          </p:cNvSpPr>
          <p:nvPr/>
        </p:nvSpPr>
        <p:spPr bwMode="auto">
          <a:xfrm>
            <a:off x="7467600" y="2800350"/>
            <a:ext cx="1521777" cy="685800"/>
          </a:xfrm>
          <a:prstGeom prst="star5">
            <a:avLst/>
          </a:prstGeom>
          <a:solidFill>
            <a:srgbClr val="008000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600" b="1" baseline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75,000</a:t>
            </a:r>
            <a:endParaRPr lang="en-US" sz="1600" b="1" baseline="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1" name="AutoShape 33"/>
          <p:cNvSpPr>
            <a:spLocks noChangeArrowheads="1"/>
          </p:cNvSpPr>
          <p:nvPr/>
        </p:nvSpPr>
        <p:spPr bwMode="auto">
          <a:xfrm>
            <a:off x="7391400" y="3866696"/>
            <a:ext cx="1752600" cy="990599"/>
          </a:xfrm>
          <a:prstGeom prst="star5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>
              <a:defRPr/>
            </a:pPr>
            <a:r>
              <a:rPr lang="en-US" sz="1600" b="1" baseline="0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1,30,000</a:t>
            </a:r>
            <a:endParaRPr lang="en-US" sz="1600" b="1" baseline="0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7" name="Picture 2" descr="http://upload.wikimedia.org/wikipedia/commons/6/62/1328101972_Arrow-Dow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657350"/>
            <a:ext cx="1219200" cy="1540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8" name="Picture 2" descr="http://upload.wikimedia.org/wikipedia/commons/6/62/1328101972_Arrow-Dow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1657350"/>
            <a:ext cx="1295400" cy="1551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5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1657350"/>
            <a:ext cx="1547446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67400" y="2800351"/>
            <a:ext cx="1524000" cy="789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867400" y="4062620"/>
            <a:ext cx="1524000" cy="79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35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35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35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3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3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35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35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1000"/>
                                        <p:tgtEl>
                                          <p:spTgt spid="35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7" dur="1000"/>
                                        <p:tgtEl>
                                          <p:spTgt spid="35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1000"/>
                                        <p:tgtEl>
                                          <p:spTgt spid="35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1000"/>
                                        <p:tgtEl>
                                          <p:spTgt spid="35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1000"/>
                                        <p:tgtEl>
                                          <p:spTgt spid="3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1000"/>
                                        <p:tgtEl>
                                          <p:spTgt spid="35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1000"/>
                                        <p:tgtEl>
                                          <p:spTgt spid="35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2" presetClass="entr" presetSubtype="1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35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0" dur="500"/>
                                        <p:tgtEl>
                                          <p:spTgt spid="35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35903" grpId="0"/>
      <p:bldP spid="35904" grpId="0"/>
      <p:bldP spid="35905" grpId="0"/>
      <p:bldP spid="35906" grpId="0"/>
      <p:bldP spid="35907" grpId="0"/>
      <p:bldP spid="35908" grpId="0"/>
      <p:bldP spid="35909" grpId="0"/>
      <p:bldP spid="35910" grpId="0"/>
      <p:bldP spid="35911" grpId="0"/>
      <p:bldP spid="35912" grpId="0"/>
      <p:bldP spid="35913" grpId="0"/>
      <p:bldP spid="35914" grpId="0"/>
      <p:bldP spid="35915" grpId="0"/>
      <p:bldP spid="35916" grpId="0"/>
      <p:bldP spid="35918" grpId="0"/>
      <p:bldP spid="35919" grpId="0"/>
      <p:bldP spid="90" grpId="0" animBg="1"/>
      <p:bldP spid="78" grpId="0" animBg="1"/>
      <p:bldP spid="79" grpId="0" animBg="1"/>
      <p:bldP spid="74" grpId="0" animBg="1"/>
      <p:bldP spid="80" grpId="0" animBg="1"/>
      <p:bldP spid="8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76334" y="-19050"/>
            <a:ext cx="7767666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IN" sz="3600" b="1" dirty="0"/>
          </a:p>
        </p:txBody>
      </p:sp>
      <p:sp>
        <p:nvSpPr>
          <p:cNvPr id="9220" name="Rectangle 7"/>
          <p:cNvSpPr>
            <a:spLocks noChangeArrowheads="1"/>
          </p:cNvSpPr>
          <p:nvPr/>
        </p:nvSpPr>
        <p:spPr bwMode="auto">
          <a:xfrm>
            <a:off x="1524000" y="-61642"/>
            <a:ext cx="54895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aseline="0" dirty="0">
                <a:solidFill>
                  <a:schemeClr val="bg1"/>
                </a:solidFill>
                <a:latin typeface="Nuptial BT" pitchFamily="66" charset="0"/>
              </a:rPr>
              <a:t>Rewards Unlimited !!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00034" y="135940"/>
            <a:ext cx="175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400" baseline="0" dirty="0" smtClean="0"/>
              <a:t>LAN</a:t>
            </a:r>
            <a:endParaRPr lang="en-US" sz="2400" baseline="0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1"/>
            <a:ext cx="500034" cy="46166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l"/>
            <a:r>
              <a:rPr lang="en-US" sz="2400" b="1" baseline="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endParaRPr lang="en-US" sz="2400" b="1" baseline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955" y="1123950"/>
            <a:ext cx="9039101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817" y="1666876"/>
            <a:ext cx="9073847" cy="40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598" y="2065646"/>
            <a:ext cx="9045064" cy="4193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088" y="2446646"/>
            <a:ext cx="9073847" cy="42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117" y="2827646"/>
            <a:ext cx="9045064" cy="412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848" y="3208646"/>
            <a:ext cx="9073847" cy="501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542" y="3665846"/>
            <a:ext cx="9088239" cy="570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447" y="4199246"/>
            <a:ext cx="9081042" cy="42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389" y="4580246"/>
            <a:ext cx="9073847" cy="42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4385" name="Picture 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24600" y="-19050"/>
            <a:ext cx="2819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662678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76334" y="-19050"/>
            <a:ext cx="7767666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IN" sz="3600" b="1" dirty="0"/>
          </a:p>
        </p:txBody>
      </p:sp>
      <p:sp>
        <p:nvSpPr>
          <p:cNvPr id="9220" name="Rectangle 7"/>
          <p:cNvSpPr>
            <a:spLocks noChangeArrowheads="1"/>
          </p:cNvSpPr>
          <p:nvPr/>
        </p:nvSpPr>
        <p:spPr bwMode="auto">
          <a:xfrm>
            <a:off x="2514600" y="-71500"/>
            <a:ext cx="5489575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600" baseline="0" dirty="0" smtClean="0">
                <a:solidFill>
                  <a:schemeClr val="bg1"/>
                </a:solidFill>
                <a:latin typeface="Nuptial BT" pitchFamily="66" charset="0"/>
              </a:rPr>
              <a:t>Deductions</a:t>
            </a:r>
            <a:endParaRPr lang="en-US" sz="3600" baseline="0" dirty="0">
              <a:solidFill>
                <a:schemeClr val="bg1"/>
              </a:solidFill>
              <a:latin typeface="Nuptial BT" pitchFamily="66" charset="0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500034" y="135940"/>
            <a:ext cx="175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400" baseline="0" dirty="0" smtClean="0"/>
              <a:t>LAN</a:t>
            </a:r>
            <a:endParaRPr lang="en-US" sz="2400" baseline="0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1"/>
            <a:ext cx="500034" cy="461665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l"/>
            <a:r>
              <a:rPr lang="en-US" sz="2400" b="1" baseline="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endParaRPr lang="en-US" sz="2400" b="1" baseline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098" name="Picture 2" descr="http://temp.workplaceconsultantsnet.officelive.com/images/purc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519529" y="1428750"/>
            <a:ext cx="2126035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http://t0.gstatic.com/images?q=tbn:ANd9GcSP9rHKwL0l6MLEMZauGuok0UXhq7EQy8frzHDIW63zL6qWznd76DTvQDW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6" descr="http://t0.gstatic.com/images?q=tbn:ANd9GcSP9rHKwL0l6MLEMZauGuok0UXhq7EQy8frzHDIW63zL6qWznd76DTvQDW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4" name="Picture 8" descr="http://t0.gstatic.com/images?q=tbn:ANd9GcSP9rHKwL0l6MLEMZauGuok0UXhq7EQy8frzHDIW63zL6qWznd76DTvQDW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727609"/>
            <a:ext cx="1981200" cy="20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0" descr="data:image/jpeg;base64,/9j/4AAQSkZJRgABAQAAAQABAAD/2wCEAAkGBhAPDw8NEA8NDw4ODw8QDw0PDQ8PDQ8QFBAVFhUQFBQXGyYeFxojGRISHy8gIycpLCwsFR4xNTAqNSYrLCkBCQoKDgwOGA8PFywfHxw1KSotKSk1MTUpKiwsKSwsKSkpLCopKSkpKSkpKSkpLCksLCksKSkpLCwsKSwpKSksLP/AABEIAOEA4QMBIgACEQEDEQH/xAAbAAEAAgMBAQAAAAAAAAAAAAAAAQUCBAYDB//EAEQQAAIBAgMEBAgLBwQDAAAAAAABAgMRBAUSBiExURNBYXEHIlKBkaGxwSMyQlNiY3KSorLRFBUkQ4KTwhZU4fElNKP/xAAaAQEBAAMBAQAAAAAAAAAAAAAAAQMEBgUC/8QAJhEBAAICAQMDBAMAAAAAAAAAAAECAxEEEiExEyJxI1FSYQUUQf/aAAwDAQACEQMRAD8A+4gAAARcCQRci4GQMbi4GQMdQuBkDG41E2MgY3FxsZAw1E3GxkDG4uNjIAFAAAAAAAAAAAAAAAAEM4/bDaOvhq0KdKUUpU9TvFS36rHYM+c+EF3xUOyjH8zNDn3tTFus6Gv/AK2xnzkP7USP9aYz51f24lEjJHO/2cv5Si6/1jjPnvwQ/QranhBx0a6pKsmpNLfTg2rrnY8CiitWPt5Lk/QjLiz5J3M2kdo9qsZ8/L0R/Qh7UYz/AHE/w/oVSMkjXnkZfykZ5tthjacYzjiaieqz+K1w7jUwfhIx85xoyrpxm0nJQjGa7mjS2jXwKfKa9jOVw1fTWpvlOPtN/BkvbHPukfTv39iv9xW++yuzvaTF06euOJrpqS3qbMyt2ihfDVXySfr/AOTTxZb9cRNpG/lO0uMr0lUqYms23JReq25d3nNqWb4izfT1t31syqyahow9GP1cW+9737T3xTtBjJlvN590oUtpMXF3jia/nm37Tdo7d46P87V9unB+4oETYzRmyR4tKuso+EzFx+NChPvjKL9TNyl4U6ny8NB/Yqte1HD2NrKML0uIoUvLqwXm1K/qTM1OVm3ERY2+34eo5QjJqzlFNq97XV7HqYwRkdJHhQAFAAAAAAAAAAAQytzHZ7D4iWurTUppW1apxlbluZZkM+L1i0amNj5btXllPDYhUqScY9HGVnKUt7b59xUF/ty7419lKn7/ANShRyPKiIzWiEcpmGY1ozmo1ZpanZXVkrnpszKVSvUnN6moPe7Xu2jVzH40vtP2llsnS3VZc3GPqbNq+oxTI6Expzvv7WvQzI1MrqaqernOp+dnm69syjx2gj/Dy7HF+s4WpOzvydzv87jfD1fs39aPnuIPT4Pesq+mUJ6oRlzjF+lHlmGH6SlUp+VBo88lqasNQl9VH1Kxus863tvP6lGMY2SXUkl6DVzCXipc37DcZX5jLxkuS9rJXvI1UxcgGwJ1HR+D7Da8fB8VShUqee2lfmObO88FuE34mv8AYpp+mT/xNriV6stVfQomRCJOmUAAAAAAAAAAAAACGSYsD5lto746p2Rpr8KKSxc7Xv8Ajq/fBf8AziUzON5M7zW+Xy43HPe+9+0vtmKdqF/KnJ+iyKDFvezqMjp6cPSXNavS2Z886xaVt1pWjJ8ot+o0NnJXw8X9Kf5jZzOemjVf0GvTu95qbLP+GXZOftNaI+lM/tG7mavQqr6uXsPnOJPpeKjenUXOE1+FnzPFcWbvA8SsO72Wv+x0b8pW7tTsWxq5RR0YejHlTj6Wrs22efmneS0/tEMqMbL4SXm9hblXmEfH70hi8jVuLk2FjZC59W8HGF0YFS66tSc/NfSvynymx9V8G2I1YFR+bq1I+u/vN/8Aj9eqsOrJAPfUIJAAAAAABAFyQAAAGMjIxkSR8s2olfG4h/TS9EYoqZvc+5+wstoHfF4l/XT9W73FZVfiy+y/Yzjc3fLb5RxmLO0w1PTCEeUIr0RRx0oapxj5Uor1o7Yy8mfbWBr5hhHWpypqWnVbfa/WeeT5b+z0+j1a/Gbva3HqN1E2NTrnp6P8REldNc016j5rOjqqxp+VUUfXY+mHB4DD3zCEOqNWTf8AS2/cbvCnXUO7jGytyVvQROola/ypKK73/wBGZWZ1idEsKvKxML91mv8AI06V67aFkV+Zx3xfY16ywNPMo+InyftRKdpFcASbUCEfQvBZiPExNLlKE1500/yo+enXeDLEacXUp/OUJemM0/eza4dtZoWH1FEkIk6VQgkAQSAAIJAEAEgAAAMZGRiySPkmcyvisQ/rqn52V+I+JP7MvYX2P2dxbq1ZqhUalUqSTVndOTd+Jo4rZ/FaJL9nrNtNWUGzkL4cnqTPTPlNOJwNPViaa5Sv6Ff3HWoqsDkOIpVukq0K1OEYvxp05Rim9y3+csunhx1Rtz1IvJrbcdiWjn2LnSpKUHpk5JXsnus/+Cdn8ZOrRU6j1S1SV7JbkeG0E1KMEpJ75Pc0+o9Nmo2o2+nLvJNdYfHdFscxlGG/8jiX82p275St+p0zKzLMPbE42flTppfcUvefGGZrW/wLU5na+vaeH+jLX+JfodNc5DaxOVW3kxS8/EcWPqdx197nhjo3py8z9ZOCqaqVOXOnB/hRnWjeMlzTMM9rCkFweU6ljaiNj1uXuxFfRmGHfDU5U/vQfvsc/CVzdyvEdHXo1PIq05eiaMmLdckSr7pEyMYmR1UKAAogkAAAAIAJAAAARYkARpFiQB5V8PGcXCSUovinwZR4jY7DyTjGEFFtvTKnGcbvv3nQAmoHCVfBzSbfwVPslC0Y+dPgVe0GxP7LSWIpVJUq0JfBypt3i7X39TW7gfT7FJtXS1UEvp/4snTH2HnstiIYzB0MROnS6SUbVEoRt0kXpl1c1fzjPsRgMDSliMRCjCHZSi51JW3RjFK8maXg6dsLUp/N4iol3SSfvZxu3kJ43Fz1XdKg3TpQ+SrfGl3t+pI+fTp9oFNmvhdi5tYbKMN0d90sRJ65Lm4wVl6WemS7eZbiKijmGU0aOt/+xRlKpBPnKLtJLtVyuns4uRryyG3UPSp+MD7ZhNlsBOnCVKlB0nFOEqc5aXF8GnfgZy2MwnkSXdUkc14LcdKMZ4OTvFLXTT+T5UV2cGfQjHPGxT5rA+P7UbG1oYiVLCyhCNk4qo1Kytvbv5zBbGXlQg5uo09depFWpaUt0V235HebY5Z0ijU61uT601vW8tMlxEa1GFRxiprxZ7ldTXH08fOWOPijxWBysNk/2jcqbp0p6Ia7RUtEHe+/rbfoPZ+C6j1Yiuv6ab9x21iRbj47TuYGFKNklxskr893E9CCTPAAAAAABBIAixIAAAAAAAAAAAACsz6nei+yUX7veWZhUpqSaaunxQHAZFtFRwFavSxDlThWnGUKmluCklZqVuHVvPargoVJSqQlGcJSlKM4tSjJN8U0X+YbJUK173380mjUy3ZR4VSp05KVJvUoPc4y67djApKmVLl6jTrZUuR1s8O1uas+1FbmFanBNtpvkt7YHN4bOI5dVVZw17nHTezs+NmdRlnhQy+tulUdCXXGqt33luOJzTLp4iTm1ZfJjyRp4bZS74eoD6Zj9qcDWj0MMVRnUk1ojFuTbvw3IjIJunVlT+TUV+5rrOfyDZelQlGTS1tpJv5N+s7rCZdGm9XGXPqXcBuIkhEgAAAAAAAAAAAAAAAAAAAAAAAAAABAsSAMXErc0yWFVNqMVPqaSV+xloQwOJeBs3FqzTs0elHDJb7HSZhlyqK63TXB8+xnPzvCTjJWa4oCap0eXYnpKcZda3S70c5J3NvJsXonob8We7ukB0YIRIAAACCQAAAAAAAAAAAAAAAAAAAAAAAAAAIcgIZyW0WYQlXVONnKEbTa4Xb4eb3nttLtK4N4eg71XunU6qfYucvYc3gsI1ve9ve3xbYFtSrXViHU33607mvC6ftPZx6wOwy/E9JTjPra3963M2io2dn8E1ym/Wi3AAAAQSQBIAAAAACCQAAAAAAAAAAAAAAAQwDOd2hz1wvQov4Vq05r+WuS+kbOeZs6a6KnvqyXHyFz7+RUZblMpvdzvKb59d+0DQwWWttRScpPq4t9rZ0eC2ciknUd35MXaK731lng8DGkrRW98ZPizZsBpSymi1bo4+u/pKDHYB0Z6OMXvi+u3I600s0wnSU2l8aO+PfyAqsgq6akodUldd6OhRyFGq4TjNfJf/aOtpzuk+pq4GYBFwJBFyQAAAAACASAAAAAAAAAIJIAEggASYyRkQBydek4ynKScp3vPfZvuL/LcTSnBdHwW5x4ST7VzGYZf0iurKaW59T7Gc29dOblC9OrH40ep9jXWgOxJKzK83jWWlrRUXGD6+2PNFkmBJDQAHOZthdFRtLxZ+Mu/rRZZNidVOz4wenzdR7Zjhekg18pb49/I5x1JwUlCUoatztue5+oDocbm1Kj8aXjdUI75PzFLiNoa038HFU49vjTfuR4YXKpzd1F7+M5cH23fE5vaKviViZYWlUUIQUeknGPjNtXaTfC1wO1yzOJuShUad9yklZp8mXqODyag4KKu27ptt3bfad3ADIAAAAABBIAHnrDqAZknk6qHSgepFzyddEdOgPa4ueDxKIeJQGxcXNV4tEPGrsA2yJTS3t2S6zTlmMV1oos1zNVZOHSwjTj8nWlftkBZ4zaahT3anUa6qav6+By+fbTyqpdDhZqpF+LVc1w64tLimevwC41KS/riYvH4WP86h/ciAw1eUoxqWdOpHf2pnZ5fiekpQn1yW/v6zjFmuGe5V6Pmmi6yXOKUaenpIO0pWs+pgdFcXK9ZvT8pE/vWHNAb7PB4Onq1aI6udjX/esOaMXnMOaAsLHz6pR11qtR8Z1JO/ndjrZZ/RXGaXpOchVp72qlO138pLrA2svo+NFc2jrYnMZTjaKlq6SDtuSTvv5l7HMIPg0BuA11ilzRmqyA9QeaqInWBlcGOoAa7TIaZs6CNAGq7kNM2+jQ6NAadmYuLN7okOiQFe6bIdJlh0aHRoCsdBkPDMtOiRHRoCpeEPOWVxfGKfekXfRIdGgKF5LTfyI/dRH7ip+RD7qL/o0OiQFD+5IeTH0IyWTR5IveiQ6JAUiylcjNZUuRcdGToAqFli5eoyWWx5eotdI0gViy6Pkr0E/uuHkQ+4iy0k2Ar45fFcIxX9KR6rBrkbdibAaqwy5IyVE97CwHmqRPRnpYkDz0A9ABBIAAgAAwAAAAAAAQyQAAAAMkACEAAAAAAAAAAAAAAACQAB/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2" descr="data:image/jpeg;base64,/9j/4AAQSkZJRgABAQAAAQABAAD/2wCEAAkGBhAPDw8NEA8NDw4ODw8QDw0PDQ8PDQ8QFBAVFhUQFBQXGyYeFxojGRISHy8gIycpLCwsFR4xNTAqNSYrLCkBCQoKDgwOGA8PFywfHxw1KSotKSk1MTUpKiwsKSwsKSkpLCopKSkpKSkpKSkpLCksLCksKSkpLCwsKSwpKSksLP/AABEIAOEA4QMBIgACEQEDEQH/xAAbAAEAAgMBAQAAAAAAAAAAAAAAAQUCBAYDB//EAEQQAAIBAgMEBAgLBwQDAAAAAAABAgMRBAUSBiExURNBYXEHIlKBkaGxwSMyQlNiY3KSorLRFBUkQ4KTwhZU4fElNKP/xAAaAQEBAAMBAQAAAAAAAAAAAAAAAQMEBgUC/8QAJhEBAAICAQMDBAMAAAAAAAAAAAECAxEEEiExEyJxI1FSYQUUQf/aAAwDAQACEQMRAD8A+4gAAARcCQRci4GQMbi4GQMdQuBkDG41E2MgY3FxsZAw1E3GxkDG4uNjIAFAAAAAAAAAAAAAAAAEM4/bDaOvhq0KdKUUpU9TvFS36rHYM+c+EF3xUOyjH8zNDn3tTFus6Gv/AK2xnzkP7USP9aYz51f24lEjJHO/2cv5Si6/1jjPnvwQ/QranhBx0a6pKsmpNLfTg2rrnY8CiitWPt5Lk/QjLiz5J3M2kdo9qsZ8/L0R/Qh7UYz/AHE/w/oVSMkjXnkZfykZ5tthjacYzjiaieqz+K1w7jUwfhIx85xoyrpxm0nJQjGa7mjS2jXwKfKa9jOVw1fTWpvlOPtN/BkvbHPukfTv39iv9xW++yuzvaTF06euOJrpqS3qbMyt2ihfDVXySfr/AOTTxZb9cRNpG/lO0uMr0lUqYms23JReq25d3nNqWb4izfT1t31syqyahow9GP1cW+9737T3xTtBjJlvN590oUtpMXF3jia/nm37Tdo7d46P87V9unB+4oETYzRmyR4tKuso+EzFx+NChPvjKL9TNyl4U6ny8NB/Yqte1HD2NrKML0uIoUvLqwXm1K/qTM1OVm3ERY2+34eo5QjJqzlFNq97XV7HqYwRkdJHhQAFAAAAAAAAAAAQytzHZ7D4iWurTUppW1apxlbluZZkM+L1i0amNj5btXllPDYhUqScY9HGVnKUt7b59xUF/ty7419lKn7/ANShRyPKiIzWiEcpmGY1ozmo1ZpanZXVkrnpszKVSvUnN6moPe7Xu2jVzH40vtP2llsnS3VZc3GPqbNq+oxTI6Expzvv7WvQzI1MrqaqernOp+dnm69syjx2gj/Dy7HF+s4WpOzvydzv87jfD1fs39aPnuIPT4Pesq+mUJ6oRlzjF+lHlmGH6SlUp+VBo88lqasNQl9VH1Kxus863tvP6lGMY2SXUkl6DVzCXipc37DcZX5jLxkuS9rJXvI1UxcgGwJ1HR+D7Da8fB8VShUqee2lfmObO88FuE34mv8AYpp+mT/xNriV6stVfQomRCJOmUAAAAAAAAAAAAACGSYsD5lto746p2Rpr8KKSxc7Xv8Ajq/fBf8AziUzON5M7zW+Xy43HPe+9+0vtmKdqF/KnJ+iyKDFvezqMjp6cPSXNavS2Z886xaVt1pWjJ8ot+o0NnJXw8X9Kf5jZzOemjVf0GvTu95qbLP+GXZOftNaI+lM/tG7mavQqr6uXsPnOJPpeKjenUXOE1+FnzPFcWbvA8SsO72Wv+x0b8pW7tTsWxq5RR0YejHlTj6Wrs22efmneS0/tEMqMbL4SXm9hblXmEfH70hi8jVuLk2FjZC59W8HGF0YFS66tSc/NfSvynymx9V8G2I1YFR+bq1I+u/vN/8Aj9eqsOrJAPfUIJAAAAAABAFyQAAAGMjIxkSR8s2olfG4h/TS9EYoqZvc+5+wstoHfF4l/XT9W73FZVfiy+y/Yzjc3fLb5RxmLO0w1PTCEeUIr0RRx0oapxj5Uor1o7Yy8mfbWBr5hhHWpypqWnVbfa/WeeT5b+z0+j1a/Gbva3HqN1E2NTrnp6P8REldNc016j5rOjqqxp+VUUfXY+mHB4DD3zCEOqNWTf8AS2/cbvCnXUO7jGytyVvQROola/ypKK73/wBGZWZ1idEsKvKxML91mv8AI06V67aFkV+Zx3xfY16ywNPMo+InyftRKdpFcASbUCEfQvBZiPExNLlKE1500/yo+enXeDLEacXUp/OUJemM0/eza4dtZoWH1FEkIk6VQgkAQSAAIJAEAEgAAAMZGRiySPkmcyvisQ/rqn52V+I+JP7MvYX2P2dxbq1ZqhUalUqSTVndOTd+Jo4rZ/FaJL9nrNtNWUGzkL4cnqTPTPlNOJwNPViaa5Sv6Ff3HWoqsDkOIpVukq0K1OEYvxp05Rim9y3+csunhx1Rtz1IvJrbcdiWjn2LnSpKUHpk5JXsnus/+Cdn8ZOrRU6j1S1SV7JbkeG0E1KMEpJ75Pc0+o9Nmo2o2+nLvJNdYfHdFscxlGG/8jiX82p275St+p0zKzLMPbE42flTppfcUvefGGZrW/wLU5na+vaeH+jLX+JfodNc5DaxOVW3kxS8/EcWPqdx197nhjo3py8z9ZOCqaqVOXOnB/hRnWjeMlzTMM9rCkFweU6ljaiNj1uXuxFfRmGHfDU5U/vQfvsc/CVzdyvEdHXo1PIq05eiaMmLdckSr7pEyMYmR1UKAAogkAAAAIAJAAAARYkARpFiQB5V8PGcXCSUovinwZR4jY7DyTjGEFFtvTKnGcbvv3nQAmoHCVfBzSbfwVPslC0Y+dPgVe0GxP7LSWIpVJUq0JfBypt3i7X39TW7gfT7FJtXS1UEvp/4snTH2HnstiIYzB0MROnS6SUbVEoRt0kXpl1c1fzjPsRgMDSliMRCjCHZSi51JW3RjFK8maXg6dsLUp/N4iol3SSfvZxu3kJ43Fz1XdKg3TpQ+SrfGl3t+pI+fTp9oFNmvhdi5tYbKMN0d90sRJ65Lm4wVl6WemS7eZbiKijmGU0aOt/+xRlKpBPnKLtJLtVyuns4uRryyG3UPSp+MD7ZhNlsBOnCVKlB0nFOEqc5aXF8GnfgZy2MwnkSXdUkc14LcdKMZ4OTvFLXTT+T5UV2cGfQjHPGxT5rA+P7UbG1oYiVLCyhCNk4qo1Kytvbv5zBbGXlQg5uo09depFWpaUt0V235HebY5Z0ijU61uT601vW8tMlxEa1GFRxiprxZ7ldTXH08fOWOPijxWBysNk/2jcqbp0p6Ia7RUtEHe+/rbfoPZ+C6j1Yiuv6ab9x21iRbj47TuYGFKNklxskr893E9CCTPAAAAAABBIAixIAAAAAAAAAAAACsz6nei+yUX7veWZhUpqSaaunxQHAZFtFRwFavSxDlThWnGUKmluCklZqVuHVvPargoVJSqQlGcJSlKM4tSjJN8U0X+YbJUK173380mjUy3ZR4VSp05KVJvUoPc4y67djApKmVLl6jTrZUuR1s8O1uas+1FbmFanBNtpvkt7YHN4bOI5dVVZw17nHTezs+NmdRlnhQy+tulUdCXXGqt33luOJzTLp4iTm1ZfJjyRp4bZS74eoD6Zj9qcDWj0MMVRnUk1ojFuTbvw3IjIJunVlT+TUV+5rrOfyDZelQlGTS1tpJv5N+s7rCZdGm9XGXPqXcBuIkhEgAAAAAAAAAAAAAAAAAAAAAAAAAABAsSAMXErc0yWFVNqMVPqaSV+xloQwOJeBs3FqzTs0elHDJb7HSZhlyqK63TXB8+xnPzvCTjJWa4oCap0eXYnpKcZda3S70c5J3NvJsXonob8We7ukB0YIRIAAACCQAAAAAAAAAAAAAAAAAAAAAAAAAAIcgIZyW0WYQlXVONnKEbTa4Xb4eb3nttLtK4N4eg71XunU6qfYucvYc3gsI1ve9ve3xbYFtSrXViHU33607mvC6ftPZx6wOwy/E9JTjPra3963M2io2dn8E1ym/Wi3AAAAQSQBIAAAAACCQAAAAAAAAAAAAAAAQwDOd2hz1wvQov4Vq05r+WuS+kbOeZs6a6KnvqyXHyFz7+RUZblMpvdzvKb59d+0DQwWWttRScpPq4t9rZ0eC2ciknUd35MXaK731lng8DGkrRW98ZPizZsBpSymi1bo4+u/pKDHYB0Z6OMXvi+u3I600s0wnSU2l8aO+PfyAqsgq6akodUldd6OhRyFGq4TjNfJf/aOtpzuk+pq4GYBFwJBFyQAAAAACASAAAAAAAAAIJIAEggASYyRkQBydek4ynKScp3vPfZvuL/LcTSnBdHwW5x4ST7VzGYZf0iurKaW59T7Gc29dOblC9OrH40ep9jXWgOxJKzK83jWWlrRUXGD6+2PNFkmBJDQAHOZthdFRtLxZ+Mu/rRZZNidVOz4wenzdR7Zjhekg18pb49/I5x1JwUlCUoatztue5+oDocbm1Kj8aXjdUI75PzFLiNoa038HFU49vjTfuR4YXKpzd1F7+M5cH23fE5vaKviViZYWlUUIQUeknGPjNtXaTfC1wO1yzOJuShUad9yklZp8mXqODyag4KKu27ptt3bfad3ADIAAAAABBIAHnrDqAZknk6qHSgepFzyddEdOgPa4ueDxKIeJQGxcXNV4tEPGrsA2yJTS3t2S6zTlmMV1oos1zNVZOHSwjTj8nWlftkBZ4zaahT3anUa6qav6+By+fbTyqpdDhZqpF+LVc1w64tLimevwC41KS/riYvH4WP86h/ciAw1eUoxqWdOpHf2pnZ5fiekpQn1yW/v6zjFmuGe5V6Pmmi6yXOKUaenpIO0pWs+pgdFcXK9ZvT8pE/vWHNAb7PB4Onq1aI6udjX/esOaMXnMOaAsLHz6pR11qtR8Z1JO/ndjrZZ/RXGaXpOchVp72qlO138pLrA2svo+NFc2jrYnMZTjaKlq6SDtuSTvv5l7HMIPg0BuA11ilzRmqyA9QeaqInWBlcGOoAa7TIaZs6CNAGq7kNM2+jQ6NAadmYuLN7okOiQFe6bIdJlh0aHRoCsdBkPDMtOiRHRoCpeEPOWVxfGKfekXfRIdGgKF5LTfyI/dRH7ip+RD7qL/o0OiQFD+5IeTH0IyWTR5IveiQ6JAUiylcjNZUuRcdGToAqFli5eoyWWx5eotdI0gViy6Pkr0E/uuHkQ+4iy0k2Ar45fFcIxX9KR6rBrkbdibAaqwy5IyVE97CwHmqRPRnpYkDz0A9ABBIAAgAAwAAAAAAAQyQAAAAMkACEAAAAAAAAAAAAAAACQAB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10" name="Picture 14" descr="http://www.mytaxform.info/wp-content/uploads/2009/11/Tax-Deducted-@-Source2-300x30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1000" y="1504950"/>
            <a:ext cx="2385606" cy="238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00034" y="4226064"/>
            <a:ext cx="1938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/>
              <a:t>10% </a:t>
            </a:r>
            <a:r>
              <a:rPr lang="en-US" sz="2400" b="1" dirty="0" smtClean="0"/>
              <a:t>(TDS)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124200" y="4287619"/>
            <a:ext cx="266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2</a:t>
            </a:r>
            <a:r>
              <a:rPr lang="en-US" sz="3600" b="1" dirty="0" smtClean="0"/>
              <a:t>% </a:t>
            </a:r>
            <a:r>
              <a:rPr lang="en-US" sz="2400" b="1" dirty="0" smtClean="0"/>
              <a:t>(max Rs.100)</a:t>
            </a:r>
            <a:endParaRPr lang="en-US" sz="24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6019800" y="3657421"/>
            <a:ext cx="304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REPURCHASE </a:t>
            </a:r>
            <a:r>
              <a:rPr lang="en-US" sz="4000" b="1" dirty="0" smtClean="0"/>
              <a:t>10</a:t>
            </a:r>
            <a:r>
              <a:rPr lang="en-US" sz="4800" b="1" dirty="0" smtClean="0"/>
              <a:t>% </a:t>
            </a:r>
            <a:endParaRPr lang="en-US" sz="3600" b="1" dirty="0" smtClean="0"/>
          </a:p>
          <a:p>
            <a:pPr algn="ctr"/>
            <a:r>
              <a:rPr lang="en-US" sz="2400" b="1" dirty="0" smtClean="0"/>
              <a:t>(max Rs.1600/month)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xmlns="" val="687414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4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/>
          <p:cNvSpPr/>
          <p:nvPr/>
        </p:nvSpPr>
        <p:spPr>
          <a:xfrm>
            <a:off x="1409680" y="-19050"/>
            <a:ext cx="773432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IN" sz="3600" b="1" dirty="0"/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2521856" y="-73984"/>
            <a:ext cx="464327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Nuptial BT" pitchFamily="66" charset="0"/>
              </a:rPr>
              <a:t>Generation Income</a:t>
            </a:r>
            <a:r>
              <a:rPr lang="en-US" sz="3600" baseline="0" dirty="0" smtClean="0">
                <a:solidFill>
                  <a:schemeClr val="bg1"/>
                </a:solidFill>
                <a:latin typeface="Nuptial BT" pitchFamily="66" charset="0"/>
              </a:rPr>
              <a:t> </a:t>
            </a:r>
            <a:endParaRPr lang="en-US" sz="3600" baseline="0" dirty="0">
              <a:solidFill>
                <a:schemeClr val="bg1"/>
              </a:solidFill>
              <a:latin typeface="Nuptial BT" pitchFamily="66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95432" y="2728920"/>
            <a:ext cx="500066" cy="267893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8" name="Oval 7"/>
          <p:cNvSpPr/>
          <p:nvPr/>
        </p:nvSpPr>
        <p:spPr>
          <a:xfrm>
            <a:off x="2695564" y="2728920"/>
            <a:ext cx="500066" cy="267893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11" name="Oval 10"/>
          <p:cNvSpPr/>
          <p:nvPr/>
        </p:nvSpPr>
        <p:spPr>
          <a:xfrm>
            <a:off x="1052490" y="3050391"/>
            <a:ext cx="357190" cy="214314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12" name="Oval 11"/>
          <p:cNvSpPr/>
          <p:nvPr/>
        </p:nvSpPr>
        <p:spPr>
          <a:xfrm>
            <a:off x="1552556" y="3050391"/>
            <a:ext cx="357190" cy="214314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13" name="Oval 12"/>
          <p:cNvSpPr/>
          <p:nvPr/>
        </p:nvSpPr>
        <p:spPr>
          <a:xfrm>
            <a:off x="1981184" y="3050391"/>
            <a:ext cx="357190" cy="214314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14" name="Oval 13"/>
          <p:cNvSpPr/>
          <p:nvPr/>
        </p:nvSpPr>
        <p:spPr>
          <a:xfrm>
            <a:off x="2552688" y="3050391"/>
            <a:ext cx="357190" cy="214314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15" name="Oval 14"/>
          <p:cNvSpPr/>
          <p:nvPr/>
        </p:nvSpPr>
        <p:spPr>
          <a:xfrm>
            <a:off x="2981316" y="3050391"/>
            <a:ext cx="357190" cy="214314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sp>
        <p:nvSpPr>
          <p:cNvPr id="16" name="Oval 15"/>
          <p:cNvSpPr/>
          <p:nvPr/>
        </p:nvSpPr>
        <p:spPr>
          <a:xfrm>
            <a:off x="3481382" y="3050391"/>
            <a:ext cx="357190" cy="214314"/>
          </a:xfrm>
          <a:prstGeom prst="ellipse">
            <a:avLst/>
          </a:prstGeom>
          <a:solidFill>
            <a:srgbClr val="000066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IN" sz="1600" dirty="0"/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1775018" y="1702543"/>
            <a:ext cx="267891" cy="92868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V="1">
            <a:off x="2739424" y="1666824"/>
            <a:ext cx="267891" cy="10001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1149940" y="2434778"/>
            <a:ext cx="160735" cy="42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3115265" y="2434778"/>
            <a:ext cx="160735" cy="4286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rot="10800000" flipV="1">
            <a:off x="801681" y="2997347"/>
            <a:ext cx="179388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0800000" flipV="1">
            <a:off x="1730370" y="2997347"/>
            <a:ext cx="179387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0800000" flipV="1">
            <a:off x="2767006" y="2997347"/>
            <a:ext cx="177800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rot="10800000" flipV="1">
            <a:off x="3659181" y="2997347"/>
            <a:ext cx="179388" cy="535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1614283" y="2399059"/>
            <a:ext cx="160735" cy="50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rot="16200000" flipH="1">
            <a:off x="3579608" y="2399059"/>
            <a:ext cx="160735" cy="50006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rot="16200000" flipH="1">
            <a:off x="1096361" y="2916981"/>
            <a:ext cx="53579" cy="214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16200000" flipH="1">
            <a:off x="2061561" y="2916981"/>
            <a:ext cx="53579" cy="2143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16200000" flipH="1">
            <a:off x="2990249" y="2916980"/>
            <a:ext cx="53579" cy="21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16200000" flipH="1">
            <a:off x="3990374" y="2916980"/>
            <a:ext cx="53579" cy="21431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rot="5400000">
            <a:off x="1618456" y="2856706"/>
            <a:ext cx="1485900" cy="158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Arc 46"/>
          <p:cNvSpPr/>
          <p:nvPr/>
        </p:nvSpPr>
        <p:spPr>
          <a:xfrm>
            <a:off x="1371600" y="1828800"/>
            <a:ext cx="2895600" cy="257175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Arc 47"/>
          <p:cNvSpPr/>
          <p:nvPr/>
        </p:nvSpPr>
        <p:spPr>
          <a:xfrm flipH="1">
            <a:off x="914400" y="1828800"/>
            <a:ext cx="2133600" cy="188595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Arc 48"/>
          <p:cNvSpPr/>
          <p:nvPr/>
        </p:nvSpPr>
        <p:spPr>
          <a:xfrm>
            <a:off x="1928794" y="1844875"/>
            <a:ext cx="1552588" cy="1112633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3" name="Arc 52"/>
          <p:cNvSpPr/>
          <p:nvPr/>
        </p:nvSpPr>
        <p:spPr>
          <a:xfrm flipH="1">
            <a:off x="1371600" y="1828800"/>
            <a:ext cx="1447800" cy="102870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Arc 53"/>
          <p:cNvSpPr/>
          <p:nvPr/>
        </p:nvSpPr>
        <p:spPr>
          <a:xfrm flipH="1">
            <a:off x="685800" y="1828800"/>
            <a:ext cx="2667000" cy="251460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5" name="Arc 54"/>
          <p:cNvSpPr/>
          <p:nvPr/>
        </p:nvSpPr>
        <p:spPr>
          <a:xfrm>
            <a:off x="1524000" y="1828800"/>
            <a:ext cx="2514600" cy="1828800"/>
          </a:xfrm>
          <a:prstGeom prst="arc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7" name="Rectangle 56"/>
          <p:cNvSpPr/>
          <p:nvPr/>
        </p:nvSpPr>
        <p:spPr>
          <a:xfrm>
            <a:off x="1707209" y="914400"/>
            <a:ext cx="13193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spcBef>
                <a:spcPct val="50000"/>
              </a:spcBef>
            </a:pPr>
            <a:r>
              <a:rPr lang="en-US" sz="2800" b="1" baseline="0" dirty="0" smtClean="0">
                <a:solidFill>
                  <a:srgbClr val="000066"/>
                </a:solidFill>
              </a:rPr>
              <a:t>BINARY</a:t>
            </a:r>
            <a:endParaRPr lang="en-US" sz="2800" b="1" baseline="0" dirty="0">
              <a:solidFill>
                <a:srgbClr val="000066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5383121" y="914400"/>
            <a:ext cx="3025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spcBef>
                <a:spcPct val="50000"/>
              </a:spcBef>
            </a:pPr>
            <a:r>
              <a:rPr lang="en-US" sz="2800" b="1" baseline="0" dirty="0" smtClean="0">
                <a:solidFill>
                  <a:srgbClr val="000066"/>
                </a:solidFill>
              </a:rPr>
              <a:t>GENERATION PLAN</a:t>
            </a:r>
            <a:endParaRPr lang="en-US" sz="2800" b="1" baseline="0" dirty="0">
              <a:solidFill>
                <a:srgbClr val="000066"/>
              </a:solidFill>
            </a:endParaRPr>
          </a:p>
        </p:txBody>
      </p:sp>
      <p:cxnSp>
        <p:nvCxnSpPr>
          <p:cNvPr id="59" name="Straight Connector 58"/>
          <p:cNvCxnSpPr/>
          <p:nvPr/>
        </p:nvCxnSpPr>
        <p:spPr>
          <a:xfrm rot="5400000">
            <a:off x="2686844" y="3028156"/>
            <a:ext cx="4229100" cy="1588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76200" y="3878818"/>
            <a:ext cx="2838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l">
              <a:spcBef>
                <a:spcPct val="50000"/>
              </a:spcBef>
            </a:pPr>
            <a:r>
              <a:rPr lang="en-US" b="1" baseline="0" dirty="0" smtClean="0">
                <a:solidFill>
                  <a:srgbClr val="C00000"/>
                </a:solidFill>
              </a:rPr>
              <a:t>NO MONTHLY</a:t>
            </a:r>
            <a:r>
              <a:rPr lang="en-US" b="1" dirty="0" smtClean="0">
                <a:solidFill>
                  <a:srgbClr val="C00000"/>
                </a:solidFill>
              </a:rPr>
              <a:t> REPURCHASE</a:t>
            </a:r>
            <a:endParaRPr lang="en-US" b="1" baseline="0" dirty="0">
              <a:solidFill>
                <a:srgbClr val="C00000"/>
              </a:solidFill>
            </a:endParaRPr>
          </a:p>
        </p:txBody>
      </p:sp>
      <p:sp>
        <p:nvSpPr>
          <p:cNvPr id="69" name="Line 32"/>
          <p:cNvSpPr>
            <a:spLocks noChangeShapeType="1"/>
          </p:cNvSpPr>
          <p:nvPr/>
        </p:nvSpPr>
        <p:spPr bwMode="auto">
          <a:xfrm>
            <a:off x="7010400" y="2114550"/>
            <a:ext cx="919186" cy="2428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0" name="Line 27"/>
          <p:cNvSpPr>
            <a:spLocks noChangeShapeType="1"/>
          </p:cNvSpPr>
          <p:nvPr/>
        </p:nvSpPr>
        <p:spPr bwMode="auto">
          <a:xfrm flipH="1">
            <a:off x="6000760" y="2114550"/>
            <a:ext cx="1009640" cy="2428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1" name="Line 28"/>
          <p:cNvSpPr>
            <a:spLocks noChangeShapeType="1"/>
          </p:cNvSpPr>
          <p:nvPr/>
        </p:nvSpPr>
        <p:spPr bwMode="auto">
          <a:xfrm flipH="1">
            <a:off x="5429256" y="2114550"/>
            <a:ext cx="1581144" cy="2428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2" name="Line 29"/>
          <p:cNvSpPr>
            <a:spLocks noChangeShapeType="1"/>
          </p:cNvSpPr>
          <p:nvPr/>
        </p:nvSpPr>
        <p:spPr bwMode="auto">
          <a:xfrm flipH="1">
            <a:off x="6781800" y="2114551"/>
            <a:ext cx="228600" cy="2285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3" name="Line 32"/>
          <p:cNvSpPr>
            <a:spLocks noChangeShapeType="1"/>
          </p:cNvSpPr>
          <p:nvPr/>
        </p:nvSpPr>
        <p:spPr bwMode="auto">
          <a:xfrm>
            <a:off x="7010400" y="2114550"/>
            <a:ext cx="3048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4" name="Line 32"/>
          <p:cNvSpPr>
            <a:spLocks noChangeShapeType="1"/>
          </p:cNvSpPr>
          <p:nvPr/>
        </p:nvSpPr>
        <p:spPr bwMode="auto">
          <a:xfrm>
            <a:off x="7010400" y="2114550"/>
            <a:ext cx="1633566" cy="24288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IN"/>
          </a:p>
        </p:txBody>
      </p:sp>
      <p:sp>
        <p:nvSpPr>
          <p:cNvPr id="75" name="AutoShape 8"/>
          <p:cNvSpPr>
            <a:spLocks noChangeArrowheads="1"/>
          </p:cNvSpPr>
          <p:nvPr/>
        </p:nvSpPr>
        <p:spPr bwMode="auto">
          <a:xfrm>
            <a:off x="6629400" y="1657350"/>
            <a:ext cx="762000" cy="457200"/>
          </a:xfrm>
          <a:prstGeom prst="flowChartConnector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1200" b="1" baseline="0" dirty="0" smtClean="0">
                <a:solidFill>
                  <a:schemeClr val="bg1"/>
                </a:solidFill>
              </a:rPr>
              <a:t>YOU</a:t>
            </a:r>
            <a:endParaRPr lang="en-US" sz="1200" b="1" baseline="0" dirty="0">
              <a:solidFill>
                <a:schemeClr val="bg1"/>
              </a:solidFill>
            </a:endParaRPr>
          </a:p>
        </p:txBody>
      </p:sp>
      <p:sp>
        <p:nvSpPr>
          <p:cNvPr id="76" name="AutoShape 9"/>
          <p:cNvSpPr>
            <a:spLocks noChangeArrowheads="1"/>
          </p:cNvSpPr>
          <p:nvPr/>
        </p:nvSpPr>
        <p:spPr bwMode="auto">
          <a:xfrm>
            <a:off x="5143504" y="2343150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baseline="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413188" y="2839819"/>
            <a:ext cx="38164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50000"/>
              </a:spcBef>
            </a:pPr>
            <a:r>
              <a:rPr lang="en-US" b="1" dirty="0" smtClean="0"/>
              <a:t>      Minimum </a:t>
            </a:r>
            <a:r>
              <a:rPr lang="en-US" b="1" dirty="0"/>
              <a:t>Monthly maintenance of </a:t>
            </a:r>
            <a:r>
              <a:rPr lang="en-US" b="1" dirty="0" smtClean="0"/>
              <a:t>640 BV </a:t>
            </a:r>
            <a:r>
              <a:rPr lang="en-US" b="1" dirty="0"/>
              <a:t>equivalent to Rs.1600 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3" name="Oval 2"/>
          <p:cNvSpPr/>
          <p:nvPr/>
        </p:nvSpPr>
        <p:spPr>
          <a:xfrm>
            <a:off x="1981184" y="1657350"/>
            <a:ext cx="785818" cy="375050"/>
          </a:xfrm>
          <a:prstGeom prst="ellipse">
            <a:avLst/>
          </a:prstGeom>
          <a:solidFill>
            <a:srgbClr val="00206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/>
              <a:t>You</a:t>
            </a:r>
            <a:endParaRPr lang="en-IN" sz="1600" b="1" dirty="0"/>
          </a:p>
        </p:txBody>
      </p:sp>
      <p:sp>
        <p:nvSpPr>
          <p:cNvPr id="66" name="AutoShape 9"/>
          <p:cNvSpPr>
            <a:spLocks noChangeArrowheads="1"/>
          </p:cNvSpPr>
          <p:nvPr/>
        </p:nvSpPr>
        <p:spPr bwMode="auto">
          <a:xfrm>
            <a:off x="5786446" y="2343150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B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67" name="AutoShape 9"/>
          <p:cNvSpPr>
            <a:spLocks noChangeArrowheads="1"/>
          </p:cNvSpPr>
          <p:nvPr/>
        </p:nvSpPr>
        <p:spPr bwMode="auto">
          <a:xfrm>
            <a:off x="6429388" y="2343150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C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68" name="AutoShape 9"/>
          <p:cNvSpPr>
            <a:spLocks noChangeArrowheads="1"/>
          </p:cNvSpPr>
          <p:nvPr/>
        </p:nvSpPr>
        <p:spPr bwMode="auto">
          <a:xfrm>
            <a:off x="7072330" y="2357436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D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83" name="AutoShape 9"/>
          <p:cNvSpPr>
            <a:spLocks noChangeArrowheads="1"/>
          </p:cNvSpPr>
          <p:nvPr/>
        </p:nvSpPr>
        <p:spPr bwMode="auto">
          <a:xfrm>
            <a:off x="8348698" y="2357436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F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84" name="AutoShape 9"/>
          <p:cNvSpPr>
            <a:spLocks noChangeArrowheads="1"/>
          </p:cNvSpPr>
          <p:nvPr/>
        </p:nvSpPr>
        <p:spPr bwMode="auto">
          <a:xfrm>
            <a:off x="7715272" y="2357436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</a:t>
            </a:r>
            <a:endParaRPr lang="en-US" sz="2000" b="1" baseline="0" dirty="0">
              <a:solidFill>
                <a:schemeClr val="bg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1195366" y="2300292"/>
            <a:ext cx="500066" cy="26789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A</a:t>
            </a:r>
            <a:endParaRPr lang="en-IN" sz="1600" dirty="0"/>
          </a:p>
        </p:txBody>
      </p:sp>
      <p:sp>
        <p:nvSpPr>
          <p:cNvPr id="5" name="Oval 4"/>
          <p:cNvSpPr/>
          <p:nvPr/>
        </p:nvSpPr>
        <p:spPr>
          <a:xfrm>
            <a:off x="766738" y="2728920"/>
            <a:ext cx="500066" cy="26789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C</a:t>
            </a:r>
            <a:endParaRPr lang="en-IN" sz="1600" dirty="0"/>
          </a:p>
        </p:txBody>
      </p:sp>
      <p:sp>
        <p:nvSpPr>
          <p:cNvPr id="7" name="Oval 6"/>
          <p:cNvSpPr/>
          <p:nvPr/>
        </p:nvSpPr>
        <p:spPr>
          <a:xfrm>
            <a:off x="3124192" y="2300292"/>
            <a:ext cx="500066" cy="26789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smtClean="0">
                <a:solidFill>
                  <a:schemeClr val="bg1"/>
                </a:solidFill>
              </a:rPr>
              <a:t>B</a:t>
            </a:r>
            <a:endParaRPr lang="en-IN" sz="1600" dirty="0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3624258" y="2728920"/>
            <a:ext cx="500066" cy="267893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D</a:t>
            </a:r>
            <a:endParaRPr lang="en-IN" sz="1600" dirty="0"/>
          </a:p>
        </p:txBody>
      </p:sp>
      <p:sp>
        <p:nvSpPr>
          <p:cNvPr id="10" name="Oval 9"/>
          <p:cNvSpPr/>
          <p:nvPr/>
        </p:nvSpPr>
        <p:spPr>
          <a:xfrm>
            <a:off x="623862" y="3050391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E</a:t>
            </a:r>
            <a:endParaRPr lang="en-IN" sz="1600" dirty="0"/>
          </a:p>
        </p:txBody>
      </p:sp>
      <p:sp>
        <p:nvSpPr>
          <p:cNvPr id="17" name="Oval 16"/>
          <p:cNvSpPr/>
          <p:nvPr/>
        </p:nvSpPr>
        <p:spPr>
          <a:xfrm>
            <a:off x="3910010" y="3050391"/>
            <a:ext cx="357190" cy="214314"/>
          </a:xfrm>
          <a:prstGeom prst="ellipse">
            <a:avLst/>
          </a:prstGeom>
          <a:solidFill>
            <a:srgbClr val="C000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dirty="0" smtClean="0"/>
              <a:t>F</a:t>
            </a:r>
            <a:endParaRPr lang="en-IN" sz="1600" dirty="0"/>
          </a:p>
        </p:txBody>
      </p:sp>
      <p:sp>
        <p:nvSpPr>
          <p:cNvPr id="64" name="TextBox 63"/>
          <p:cNvSpPr txBox="1">
            <a:spLocks noChangeArrowheads="1"/>
          </p:cNvSpPr>
          <p:nvPr/>
        </p:nvSpPr>
        <p:spPr bwMode="auto">
          <a:xfrm>
            <a:off x="500034" y="135940"/>
            <a:ext cx="175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400" baseline="0" dirty="0" smtClean="0"/>
              <a:t>LAN</a:t>
            </a:r>
            <a:endParaRPr lang="en-US" sz="2400" baseline="0" dirty="0"/>
          </a:p>
        </p:txBody>
      </p:sp>
      <p:sp>
        <p:nvSpPr>
          <p:cNvPr id="65" name="TextBox 64"/>
          <p:cNvSpPr txBox="1">
            <a:spLocks noChangeArrowheads="1"/>
          </p:cNvSpPr>
          <p:nvPr/>
        </p:nvSpPr>
        <p:spPr bwMode="auto">
          <a:xfrm>
            <a:off x="0" y="1"/>
            <a:ext cx="533400" cy="52322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l"/>
            <a:r>
              <a:rPr lang="en-US" sz="2800" b="1" baseline="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endParaRPr lang="en-US" sz="2800" b="1" baseline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0" name="Picture 4" descr="http://t2.gstatic.com/images?q=tbn:ANd9GcSLlnbXn39MDz4wqpO_lzV8nDtw4WW-y6x8A1tPlWK5a1dF8W2nPY9uZSs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40300" y="3943350"/>
            <a:ext cx="18415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2" descr="http://www.clipartguide.com/_named_clipart_images/0511-0812-2902-0410_Man_Planting__clipart_imag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471863"/>
            <a:ext cx="1733550" cy="1655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Picture 4" descr="http://clipartmountain.com/clipart1/appleorchard1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3028950"/>
            <a:ext cx="23622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47" grpId="0" animBg="1"/>
      <p:bldP spid="48" grpId="0" animBg="1"/>
      <p:bldP spid="49" grpId="0" animBg="1"/>
      <p:bldP spid="53" grpId="0" animBg="1"/>
      <p:bldP spid="54" grpId="0" animBg="1"/>
      <p:bldP spid="55" grpId="0" animBg="1"/>
      <p:bldP spid="63" grpId="0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6" grpId="0" animBg="1"/>
      <p:bldP spid="66" grpId="0" animBg="1"/>
      <p:bldP spid="67" grpId="0" animBg="1"/>
      <p:bldP spid="68" grpId="0" animBg="1"/>
      <p:bldP spid="83" grpId="0" animBg="1"/>
      <p:bldP spid="84" grpId="0" animBg="1"/>
      <p:bldP spid="4" grpId="0" animBg="1"/>
      <p:bldP spid="5" grpId="0" animBg="1"/>
      <p:bldP spid="7" grpId="0" animBg="1"/>
      <p:bldP spid="9" grpId="0" animBg="1"/>
      <p:bldP spid="10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219200" y="32143"/>
            <a:ext cx="792480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IN" sz="3600" b="1" dirty="0"/>
          </a:p>
        </p:txBody>
      </p:sp>
      <p:sp>
        <p:nvSpPr>
          <p:cNvPr id="36867" name="Rectangle 5"/>
          <p:cNvSpPr>
            <a:spLocks noChangeArrowheads="1"/>
          </p:cNvSpPr>
          <p:nvPr/>
        </p:nvSpPr>
        <p:spPr bwMode="auto">
          <a:xfrm>
            <a:off x="2206626" y="1206"/>
            <a:ext cx="548957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3200" baseline="0" dirty="0">
                <a:solidFill>
                  <a:schemeClr val="bg1"/>
                </a:solidFill>
                <a:latin typeface="Nuptial BT" pitchFamily="66" charset="0"/>
              </a:rPr>
              <a:t>9 Unique Profits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0034" y="135940"/>
            <a:ext cx="175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400" baseline="0" dirty="0" smtClean="0"/>
              <a:t>LAN</a:t>
            </a:r>
            <a:endParaRPr lang="en-US" sz="2400" baseline="0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1"/>
            <a:ext cx="533400" cy="52322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l"/>
            <a:r>
              <a:rPr lang="en-US" sz="2800" b="1" baseline="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endParaRPr lang="en-US" sz="2800" b="1" baseline="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588" y="652528"/>
            <a:ext cx="8720820" cy="457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54064"/>
            <a:ext cx="8758009" cy="42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1" y="1657350"/>
            <a:ext cx="8730118" cy="44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8600" y="2163454"/>
            <a:ext cx="8758009" cy="442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4" y="2661598"/>
            <a:ext cx="8748712" cy="3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3363" y="3140406"/>
            <a:ext cx="8785901" cy="396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114" y="3589646"/>
            <a:ext cx="8748712" cy="388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176" y="4054806"/>
            <a:ext cx="8767306" cy="42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28" y="4546602"/>
            <a:ext cx="8767306" cy="37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805440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0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16078"/>
            <a:ext cx="7746847" cy="3794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8"/>
          <p:cNvSpPr/>
          <p:nvPr/>
        </p:nvSpPr>
        <p:spPr>
          <a:xfrm>
            <a:off x="1196169" y="196833"/>
            <a:ext cx="7924799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>
            <a:sp3d extrusionH="57150">
              <a:bevelT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3600" b="1" dirty="0"/>
          </a:p>
        </p:txBody>
      </p:sp>
      <p:sp>
        <p:nvSpPr>
          <p:cNvPr id="129028" name="Rectangle 40"/>
          <p:cNvSpPr>
            <a:spLocks noChangeArrowheads="1"/>
          </p:cNvSpPr>
          <p:nvPr/>
        </p:nvSpPr>
        <p:spPr bwMode="auto">
          <a:xfrm>
            <a:off x="1371600" y="177800"/>
            <a:ext cx="76596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 Rounded MT Bold" pitchFamily="34" charset="0"/>
              </a:rPr>
              <a:t> Personal Repurchase Bonus   (Earn 20% of BV)</a:t>
            </a:r>
          </a:p>
        </p:txBody>
      </p:sp>
      <p:sp>
        <p:nvSpPr>
          <p:cNvPr id="129029" name="TextBox 18"/>
          <p:cNvSpPr txBox="1">
            <a:spLocks noChangeArrowheads="1"/>
          </p:cNvSpPr>
          <p:nvPr/>
        </p:nvSpPr>
        <p:spPr bwMode="auto">
          <a:xfrm>
            <a:off x="468313" y="241300"/>
            <a:ext cx="7953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r>
              <a:rPr lang="en-US" sz="2800" b="1">
                <a:latin typeface="Arial Narrow" pitchFamily="34" charset="0"/>
              </a:rPr>
              <a:t>LAN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0" y="0"/>
            <a:ext cx="533400" cy="707876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 lIns="91430" tIns="45715" rIns="91430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4000" b="1" dirty="0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rPr>
              <a:t>P</a:t>
            </a:r>
          </a:p>
        </p:txBody>
      </p:sp>
      <p:sp>
        <p:nvSpPr>
          <p:cNvPr id="129033" name="AutoShape 6" descr="data:image/jpeg;base64,/9j/4AAQSkZJRgABAQAAAQABAAD/2wCEAAkGBhQSEBUUEhMWFBUVFB8VFxYYFxccHRwXGx4cGhoWGhUaHyYeGR0jHhgcJC8gIyg1OC0uHR4xNTwqNygtLCkBCQoKBQUFDQUFDSkYEhgpKSkpKSkpKSkpKSkpKSkpKSkpKSkpKSkpKSkpKSkpKSkpKSkpKSkpKSkpKSkpKSkpKf/AABEIAGwAZgMBIgACEQEDEQH/xAAbAAADAQADAQAAAAAAAAAAAAAABwgGAQQFA//EADoQAAIBAgIIAgkDAwQDAAAAAAECAwAEBREGBxIhMUFRYSJxCBMUMlKBgpGhI3KxQmLBFaLw8UNUkv/EABQBAQAAAAAAAAAAAAAAAAAAAAD/xAAUEQEAAAAAAAAAAAAAAAAAAAAA/9oADAMBAAIRAxEAPwB4UUUhddGtaQyvY2blETwzyKcizc41I4KOB6nMcBvBoYzrRw21cpLdJtqciqBnIPQ7AIB7V0bTXVhUhy9q2f3xyKPvs1KtFBbVhiMc6CSGRJEPBkYMPuK7FRzolplc4dOJbd8t420Oew6/Cy8/PiOVVZofpVHiNolzFuDbmQnejj3kPlyPMEHnQe1RRRQFFZrWBpmmGWTzNkZD4IU+KQjdn/aOJ7DqRU7NrjxXMn2xt5z9yL8eGgq6ilhqVxfEbyOS4vJi8B8EQKICzA+JwVUeEe7559KZ9AUUUUGe1gY+bLDbidTk6x5J+9vCp+ROfyqQHckkk5k7yTzPXOqT9IOcrhIA4NcID5AM38gVNVB9bW2aR1RBmzsFUdSTkB9zW11iaqpMKihkaZZll8DEKV2ZAM9neTtAjPI7uB3CvG1ewhsVsgRmPao/wwP+KeXpCoDhKk8Rcpl9nzoJspwejnjxS7mtSTsyx+sUcg6bjl5qf9o6Un62mpycrjdplzdlPkY3FBV1cE5VzSo176e+zW/scLZTTr+oQd6w8COxfePLa6igVetrTk4jfNsNnbwkxwjkfik+oj7Ba8TQzRWTELyO3j3bRzdvgjHvOfIcOpIHOvEFU/qZ0C9gs/WyrlcXADPnxROKR+fM9zlyoNxheGpbwxwxLsxxoEUdhu+/U12qKKAooooF/rzsDJg0pH/jdJPkG2T+GqXatXG8KS6tpYJPdljaM9toZZjuOI8qjfGcJktbiSCUZSROUYdxzHY8QehFB39CL9YMStJXICpcRlieS7QBPyBzp1+kdeBbC3jz3vcbWXZEbP8ALD71PFdzEcYmn2PXSyS+rXYTbYtsr0GfAUHTrfajsN9bjMJ5RK8p+SlR+WFYGn16Oui7JHNeuMvW/pRd1U5u3kWyA/aaBp6UaRxWNpJcTHwxrmBzZjuVB3J3fnlUhY/jcl5cyXExzeVto9uQUdgAAOwre68NPfbLv2aJv0LZiCRweXgzeS+6PqPOsPoxo7JfXUdvCPFI2WfJV4s57Ab6Dd6j9APbLn2qZM7e3bNQeDyjeF7hdzH6R1qkq8/AMDjs7aO3hGSRrsjqTxLHuSST3NehQFFFFAUUUUBS71pap0xMCaErHdKMsyPDIo4K5G8Ecm39DuyyYlFBH+Navr+1Yia1lAH9aqXQ+TpmK8610duZG2Y7eZz0WJz/AAKtGignrQfUFPK6yYh+hEN/qgQZG7EjdGO/Hy41v9a+l6YVhy29qBHLKvqoVXd6uMDJnA5ZA5Duc+Vb7EcQSCJ5ZWCRxqXZjyUbz/1UiacaVviN7JcPmATsxr8MY91f8nuTQeDVJakNA/Y7X2qZcp7hQRnxSHiB2Le8fpHKldqb0D/1C89ZKudvbkO+fB24pH3ByzPYZc60Ou/WVI8z4fbtsRR+Gdgd7vuJjz5KvAjmc89w3hvNJ9eNhaMURmuXByIiy2Qe8h8J+nOsynpKxZ77FwOomUn7bA/mkNRQVZoprfsL5xGjtDK24RygKSeisCVJ7Z51tqh4GqO1G6wXvYWtbhtqaBQVc8Xi4bzzZTkM+YI7mgadFFFAUUUUBRRWT1l6bLhlk0gIMz+CFTzfL3iOaqN5+Q50Cy1+6fbbjD4G8KENcEHi/FYvp4nvl0NKHC8MkuJkhhUvJIwVVHMn+BzJ5DOvhcTs7s7kszEsxO8kk5kk8yTT61BaBeqjOITDxyjZgB5R/wBUnm3AdgfioN5gmCxYPhbKm8QRPNI3xuF2nc+ezkOwA5VJd3ctJIzuc2dizHqzHMn7mq21mORhF7l/6zj5EZH8E1IjcaAUZnKm/pxqais8HW5jZzPEEabaIyIchWAXLw7LMMt/AHOlNYpnKg6uo/Iqptckuzgl33VF+8qCglKtjqjxc2+MWpB3SSepYdRINjf5MVPyFY6vT0ZYi9tivEXEeWXXbXKgs+iiigKKKKD53FwsaM7sFVVLMx4BQMySegAqS9ZGmrYletLmREnghQ8kHPL4mO8/IchTK1+awMh/p0DcQGuGHTisX8MfpHWkfbwM7qiAszEKqjiWJyAA6k0Gr1Y6EHE75YyCIY8nmb+z4AerHcPmeVVhBCqKqqAqqAqgcABuAA6AVl9W2hK4ZZLEcjM/jmYc3P8ASD8KjcPmedaug83STDPaLO4g5ywPGPNlIB+5qMZEIJBGRByIPI8xVwVMeurQZrK+adB+hcsXU8lkO94z8/EOx7GgX1pNsSK3wsG+xzqitd2ksLYKvq3VhdPGY8iDmgPrCw7DIDzNThXOdBxWp1YYWZ8XtEAzAmEjftj8Zz/+fzWWqgdQGg7QxNfTKQ0y7EIPKLMEv9RAy7DPnQOEUUUUBXDDdu/58q5ooJ+xjUDiM08krXNvI0jl2YmRSSTmTlsHLyzrTasdSr2N0bm8eOR0H6KptEBjxkJZRvA4eZPSm3RQFFFFAV0McwKG8gaC4jEkb8QeR5MDxBHIiu/RQIHST0dJlYtZTpInJJfCw7bQBVvPdWej1D4qTkYo1HUzJl+CT+Kp+igTehXo+pC4lxCRZipBEKZ7Gf8AexyL/tAA86caIAAAMgBkAOQ6ZVzRQFFFFB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/>
          <a:lstStyle/>
          <a:p>
            <a:endParaRPr lang="en-US"/>
          </a:p>
        </p:txBody>
      </p:sp>
      <p:sp>
        <p:nvSpPr>
          <p:cNvPr id="129034" name="AutoShape 8" descr="data:image/jpeg;base64,/9j/4AAQSkZJRgABAQAAAQABAAD/2wCEAAkGBhQSEBUUEhMWFBUVFB8VFxYYFxccHRwXGx4cGhoWGhUaHyYeGR0jHhgcJC8gIyg1OC0uHR4xNTwqNygtLCkBCQoKBQUFDQUFDSkYEhgpKSkpKSkpKSkpKSkpKSkpKSkpKSkpKSkpKSkpKSkpKSkpKSkpKSkpKSkpKSkpKSkpKf/AABEIAGwAZgMBIgACEQEDEQH/xAAbAAADAQADAQAAAAAAAAAAAAAABwgGAQQFA//EADoQAAIBAgIIAgkDAwQDAAAAAAECAwAEBREGBxIhMUFRYSJxCBMUMlKBgpGhI3KxQmLBFaLw8UNUkv/EABQBAQAAAAAAAAAAAAAAAAAAAAD/xAAUEQEAAAAAAAAAAAAAAAAAAAAA/9oADAMBAAIRAxEAPwB4UUUhddGtaQyvY2blETwzyKcizc41I4KOB6nMcBvBoYzrRw21cpLdJtqciqBnIPQ7AIB7V0bTXVhUhy9q2f3xyKPvs1KtFBbVhiMc6CSGRJEPBkYMPuK7FRzolplc4dOJbd8t420Oew6/Cy8/PiOVVZofpVHiNolzFuDbmQnejj3kPlyPMEHnQe1RRRQFFZrWBpmmGWTzNkZD4IU+KQjdn/aOJ7DqRU7NrjxXMn2xt5z9yL8eGgq6ilhqVxfEbyOS4vJi8B8EQKICzA+JwVUeEe7559KZ9AUUUUGe1gY+bLDbidTk6x5J+9vCp+ROfyqQHckkk5k7yTzPXOqT9IOcrhIA4NcID5AM38gVNVB9bW2aR1RBmzsFUdSTkB9zW11iaqpMKihkaZZll8DEKV2ZAM9neTtAjPI7uB3CvG1ewhsVsgRmPao/wwP+KeXpCoDhKk8Rcpl9nzoJspwejnjxS7mtSTsyx+sUcg6bjl5qf9o6Un62mpycrjdplzdlPkY3FBV1cE5VzSo176e+zW/scLZTTr+oQd6w8COxfePLa6igVetrTk4jfNsNnbwkxwjkfik+oj7Ba8TQzRWTELyO3j3bRzdvgjHvOfIcOpIHOvEFU/qZ0C9gs/WyrlcXADPnxROKR+fM9zlyoNxheGpbwxwxLsxxoEUdhu+/U12qKKAooooF/rzsDJg0pH/jdJPkG2T+GqXatXG8KS6tpYJPdljaM9toZZjuOI8qjfGcJktbiSCUZSROUYdxzHY8QehFB39CL9YMStJXICpcRlieS7QBPyBzp1+kdeBbC3jz3vcbWXZEbP8ALD71PFdzEcYmn2PXSyS+rXYTbYtsr0GfAUHTrfajsN9bjMJ5RK8p+SlR+WFYGn16Oui7JHNeuMvW/pRd1U5u3kWyA/aaBp6UaRxWNpJcTHwxrmBzZjuVB3J3fnlUhY/jcl5cyXExzeVto9uQUdgAAOwre68NPfbLv2aJv0LZiCRweXgzeS+6PqPOsPoxo7JfXUdvCPFI2WfJV4s57Ab6Dd6j9APbLn2qZM7e3bNQeDyjeF7hdzH6R1qkq8/AMDjs7aO3hGSRrsjqTxLHuSST3NehQFFFFAUUUUBS71pap0xMCaErHdKMsyPDIo4K5G8Ecm39DuyyYlFBH+Navr+1Yia1lAH9aqXQ+TpmK8610duZG2Y7eZz0WJz/AAKtGignrQfUFPK6yYh+hEN/qgQZG7EjdGO/Hy41v9a+l6YVhy29qBHLKvqoVXd6uMDJnA5ZA5Duc+Vb7EcQSCJ5ZWCRxqXZjyUbz/1UiacaVviN7JcPmATsxr8MY91f8nuTQeDVJakNA/Y7X2qZcp7hQRnxSHiB2Le8fpHKldqb0D/1C89ZKudvbkO+fB24pH3ByzPYZc60Ou/WVI8z4fbtsRR+Gdgd7vuJjz5KvAjmc89w3hvNJ9eNhaMURmuXByIiy2Qe8h8J+nOsynpKxZ77FwOomUn7bA/mkNRQVZoprfsL5xGjtDK24RygKSeisCVJ7Z51tqh4GqO1G6wXvYWtbhtqaBQVc8Xi4bzzZTkM+YI7mgadFFFAUUUUBRRWT1l6bLhlk0gIMz+CFTzfL3iOaqN5+Q50Cy1+6fbbjD4G8KENcEHi/FYvp4nvl0NKHC8MkuJkhhUvJIwVVHMn+BzJ5DOvhcTs7s7kszEsxO8kk5kk8yTT61BaBeqjOITDxyjZgB5R/wBUnm3AdgfioN5gmCxYPhbKm8QRPNI3xuF2nc+ezkOwA5VJd3ctJIzuc2dizHqzHMn7mq21mORhF7l/6zj5EZH8E1IjcaAUZnKm/pxqais8HW5jZzPEEabaIyIchWAXLw7LMMt/AHOlNYpnKg6uo/Iqptckuzgl33VF+8qCglKtjqjxc2+MWpB3SSepYdRINjf5MVPyFY6vT0ZYi9tivEXEeWXXbXKgs+iiigKKKKD53FwsaM7sFVVLMx4BQMySegAqS9ZGmrYletLmREnghQ8kHPL4mO8/IchTK1+awMh/p0DcQGuGHTisX8MfpHWkfbwM7qiAszEKqjiWJyAA6k0Gr1Y6EHE75YyCIY8nmb+z4AerHcPmeVVhBCqKqqAqqAqgcABuAA6AVl9W2hK4ZZLEcjM/jmYc3P8ASD8KjcPmedaug83STDPaLO4g5ywPGPNlIB+5qMZEIJBGRByIPI8xVwVMeurQZrK+adB+hcsXU8lkO94z8/EOx7GgX1pNsSK3wsG+xzqitd2ksLYKvq3VhdPGY8iDmgPrCw7DIDzNThXOdBxWp1YYWZ8XtEAzAmEjftj8Zz/+fzWWqgdQGg7QxNfTKQ0y7EIPKLMEv9RAy7DPnQOEUUUUBXDDdu/58q5ooJ+xjUDiM08krXNvI0jl2YmRSSTmTlsHLyzrTasdSr2N0bm8eOR0H6KptEBjxkJZRvA4eZPSm3RQFFFFAV0McwKG8gaC4jEkb8QeR5MDxBHIiu/RQIHST0dJlYtZTpInJJfCw7bQBVvPdWej1D4qTkYo1HUzJl+CT+Kp+igTehXo+pC4lxCRZipBEKZ7Gf8AexyL/tAA86caIAAAMgBkAOQ6ZVzRQFFFFB//2Q=="/>
          <p:cNvSpPr>
            <a:spLocks noChangeAspect="1" noChangeArrowheads="1"/>
          </p:cNvSpPr>
          <p:nvPr/>
        </p:nvSpPr>
        <p:spPr bwMode="auto">
          <a:xfrm>
            <a:off x="307975" y="79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/>
          <a:lstStyle/>
          <a:p>
            <a:endParaRPr lang="en-US"/>
          </a:p>
        </p:txBody>
      </p:sp>
      <p:sp>
        <p:nvSpPr>
          <p:cNvPr id="129035" name="AutoShape 10" descr="data:image/jpeg;base64,/9j/4AAQSkZJRgABAQAAAQABAAD/2wCEAAkGBhQSEBUUEhMWFBUVFB8VFxYYFxccHRwXGx4cGhoWGhUaHyYeGR0jHhgcJC8gIyg1OC0uHR4xNTwqNygtLCkBCQoKBQUFDQUFDSkYEhgpKSkpKSkpKSkpKSkpKSkpKSkpKSkpKSkpKSkpKSkpKSkpKSkpKSkpKSkpKSkpKSkpKf/AABEIAGwAZgMBIgACEQEDEQH/xAAbAAADAQADAQAAAAAAAAAAAAAABwgGAQQFA//EADoQAAIBAgIIAgkDAwQDAAAAAAECAwAEBREGBxIhMUFRYSJxCBMUMlKBgpGhI3KxQmLBFaLw8UNUkv/EABQBAQAAAAAAAAAAAAAAAAAAAAD/xAAUEQEAAAAAAAAAAAAAAAAAAAAA/9oADAMBAAIRAxEAPwB4UUUhddGtaQyvY2blETwzyKcizc41I4KOB6nMcBvBoYzrRw21cpLdJtqciqBnIPQ7AIB7V0bTXVhUhy9q2f3xyKPvs1KtFBbVhiMc6CSGRJEPBkYMPuK7FRzolplc4dOJbd8t420Oew6/Cy8/PiOVVZofpVHiNolzFuDbmQnejj3kPlyPMEHnQe1RRRQFFZrWBpmmGWTzNkZD4IU+KQjdn/aOJ7DqRU7NrjxXMn2xt5z9yL8eGgq6ilhqVxfEbyOS4vJi8B8EQKICzA+JwVUeEe7559KZ9AUUUUGe1gY+bLDbidTk6x5J+9vCp+ROfyqQHckkk5k7yTzPXOqT9IOcrhIA4NcID5AM38gVNVB9bW2aR1RBmzsFUdSTkB9zW11iaqpMKihkaZZll8DEKV2ZAM9neTtAjPI7uB3CvG1ewhsVsgRmPao/wwP+KeXpCoDhKk8Rcpl9nzoJspwejnjxS7mtSTsyx+sUcg6bjl5qf9o6Un62mpycrjdplzdlPkY3FBV1cE5VzSo176e+zW/scLZTTr+oQd6w8COxfePLa6igVetrTk4jfNsNnbwkxwjkfik+oj7Ba8TQzRWTELyO3j3bRzdvgjHvOfIcOpIHOvEFU/qZ0C9gs/WyrlcXADPnxROKR+fM9zlyoNxheGpbwxwxLsxxoEUdhu+/U12qKKAooooF/rzsDJg0pH/jdJPkG2T+GqXatXG8KS6tpYJPdljaM9toZZjuOI8qjfGcJktbiSCUZSROUYdxzHY8QehFB39CL9YMStJXICpcRlieS7QBPyBzp1+kdeBbC3jz3vcbWXZEbP8ALD71PFdzEcYmn2PXSyS+rXYTbYtsr0GfAUHTrfajsN9bjMJ5RK8p+SlR+WFYGn16Oui7JHNeuMvW/pRd1U5u3kWyA/aaBp6UaRxWNpJcTHwxrmBzZjuVB3J3fnlUhY/jcl5cyXExzeVto9uQUdgAAOwre68NPfbLv2aJv0LZiCRweXgzeS+6PqPOsPoxo7JfXUdvCPFI2WfJV4s57Ab6Dd6j9APbLn2qZM7e3bNQeDyjeF7hdzH6R1qkq8/AMDjs7aO3hGSRrsjqTxLHuSST3NehQFFFFAUUUUBS71pap0xMCaErHdKMsyPDIo4K5G8Ecm39DuyyYlFBH+Navr+1Yia1lAH9aqXQ+TpmK8610duZG2Y7eZz0WJz/AAKtGignrQfUFPK6yYh+hEN/qgQZG7EjdGO/Hy41v9a+l6YVhy29qBHLKvqoVXd6uMDJnA5ZA5Duc+Vb7EcQSCJ5ZWCRxqXZjyUbz/1UiacaVviN7JcPmATsxr8MY91f8nuTQeDVJakNA/Y7X2qZcp7hQRnxSHiB2Le8fpHKldqb0D/1C89ZKudvbkO+fB24pH3ByzPYZc60Ou/WVI8z4fbtsRR+Gdgd7vuJjz5KvAjmc89w3hvNJ9eNhaMURmuXByIiy2Qe8h8J+nOsynpKxZ77FwOomUn7bA/mkNRQVZoprfsL5xGjtDK24RygKSeisCVJ7Z51tqh4GqO1G6wXvYWtbhtqaBQVc8Xi4bzzZTkM+YI7mgadFFFAUUUUBRRWT1l6bLhlk0gIMz+CFTzfL3iOaqN5+Q50Cy1+6fbbjD4G8KENcEHi/FYvp4nvl0NKHC8MkuJkhhUvJIwVVHMn+BzJ5DOvhcTs7s7kszEsxO8kk5kk8yTT61BaBeqjOITDxyjZgB5R/wBUnm3AdgfioN5gmCxYPhbKm8QRPNI3xuF2nc+ezkOwA5VJd3ctJIzuc2dizHqzHMn7mq21mORhF7l/6zj5EZH8E1IjcaAUZnKm/pxqais8HW5jZzPEEabaIyIchWAXLw7LMMt/AHOlNYpnKg6uo/Iqptckuzgl33VF+8qCglKtjqjxc2+MWpB3SSepYdRINjf5MVPyFY6vT0ZYi9tivEXEeWXXbXKgs+iiigKKKKD53FwsaM7sFVVLMx4BQMySegAqS9ZGmrYletLmREnghQ8kHPL4mO8/IchTK1+awMh/p0DcQGuGHTisX8MfpHWkfbwM7qiAszEKqjiWJyAA6k0Gr1Y6EHE75YyCIY8nmb+z4AerHcPmeVVhBCqKqqAqqAqgcABuAA6AVl9W2hK4ZZLEcjM/jmYc3P8ASD8KjcPmedaug83STDPaLO4g5ywPGPNlIB+5qMZEIJBGRByIPI8xVwVMeurQZrK+adB+hcsXU8lkO94z8/EOx7GgX1pNsSK3wsG+xzqitd2ksLYKvq3VhdPGY8iDmgPrCw7DIDzNThXOdBxWp1YYWZ8XtEAzAmEjftj8Zz/+fzWWqgdQGg7QxNfTKQ0y7EIPKLMEv9RAy7DPnQOEUUUUBXDDdu/58q5ooJ+xjUDiM08krXNvI0jl2YmRSSTmTlsHLyzrTasdSr2N0bm8eOR0H6KptEBjxkJZRvA4eZPSm3RQFFFFAV0McwKG8gaC4jEkb8QeR5MDxBHIiu/RQIHST0dJlYtZTpInJJfCw7bQBVvPdWej1D4qTkYo1HUzJl+CT+Kp+igTehXo+pC4lxCRZipBEKZ7Gf8AexyL/tAA86caIAAAMgBkAOQ6ZVzRQFFFFB//2Q=="/>
          <p:cNvSpPr>
            <a:spLocks noChangeAspect="1" noChangeArrowheads="1"/>
          </p:cNvSpPr>
          <p:nvPr/>
        </p:nvSpPr>
        <p:spPr bwMode="auto">
          <a:xfrm>
            <a:off x="460375" y="1603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/>
          <a:lstStyle/>
          <a:p>
            <a:endParaRPr lang="en-US"/>
          </a:p>
        </p:txBody>
      </p:sp>
      <p:pic>
        <p:nvPicPr>
          <p:cNvPr id="6" name="Picture 3" descr="C:\Users\DELL\Downloads\pink_arrow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7826149">
            <a:off x="6180095" y="905719"/>
            <a:ext cx="555733" cy="277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ectangle 34"/>
          <p:cNvSpPr>
            <a:spLocks noRot="1" noChangeArrowheads="1"/>
          </p:cNvSpPr>
          <p:nvPr/>
        </p:nvSpPr>
        <p:spPr bwMode="auto">
          <a:xfrm>
            <a:off x="609600" y="2647950"/>
            <a:ext cx="3505200" cy="838200"/>
          </a:xfrm>
          <a:prstGeom prst="rect">
            <a:avLst/>
          </a:prstGeom>
          <a:blipFill>
            <a:blip r:embed="rId5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endParaRPr lang="en-US" sz="2400" b="1" dirty="0" smtClean="0">
              <a:ln w="3175">
                <a:noFill/>
              </a:ln>
              <a:solidFill>
                <a:schemeClr val="bg1"/>
              </a:solidFill>
              <a:latin typeface="+mj-lt"/>
              <a:cs typeface="Arial" charset="0"/>
            </a:endParaRPr>
          </a:p>
          <a:p>
            <a:pPr algn="ctr" eaLnBrk="0" hangingPunct="0">
              <a:defRPr/>
            </a:pPr>
            <a:endParaRPr lang="en-US" sz="2200" b="1" dirty="0" smtClean="0">
              <a:ln w="3175">
                <a:noFill/>
              </a:ln>
              <a:solidFill>
                <a:schemeClr val="bg1"/>
              </a:solidFill>
              <a:latin typeface="+mj-lt"/>
              <a:cs typeface="Arial" charset="0"/>
            </a:endParaRPr>
          </a:p>
          <a:p>
            <a:pPr algn="ctr" eaLnBrk="0" hangingPunct="0">
              <a:defRPr/>
            </a:pPr>
            <a:r>
              <a:rPr lang="en-US" sz="2200" b="1" dirty="0" smtClean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Monthly </a:t>
            </a:r>
            <a:r>
              <a:rPr lang="en-US" sz="2200" b="1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Repurchase </a:t>
            </a:r>
            <a:endParaRPr lang="en-US" sz="2200" b="1" dirty="0" smtClean="0">
              <a:ln w="3175">
                <a:noFill/>
              </a:ln>
              <a:solidFill>
                <a:schemeClr val="bg1"/>
              </a:solidFill>
              <a:latin typeface="+mj-lt"/>
              <a:cs typeface="Arial" charset="0"/>
            </a:endParaRPr>
          </a:p>
          <a:p>
            <a:pPr algn="ctr" eaLnBrk="0" hangingPunct="0">
              <a:defRPr/>
            </a:pPr>
            <a:r>
              <a:rPr lang="en-US" sz="2200" b="1" dirty="0" smtClean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(</a:t>
            </a:r>
            <a:r>
              <a:rPr lang="en-US" sz="2200" b="1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min Rs. 1600</a:t>
            </a:r>
            <a:r>
              <a:rPr lang="en-US" sz="2200" b="1" dirty="0" smtClean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)</a:t>
            </a:r>
            <a:endParaRPr lang="en-US" sz="2200" b="1" dirty="0">
              <a:ln w="3175">
                <a:noFill/>
              </a:ln>
              <a:solidFill>
                <a:schemeClr val="bg1"/>
              </a:solidFill>
              <a:latin typeface="+mj-lt"/>
              <a:cs typeface="Arial" charset="0"/>
            </a:endParaRPr>
          </a:p>
          <a:p>
            <a:pPr algn="ctr" eaLnBrk="0" hangingPunct="0">
              <a:defRPr/>
            </a:pPr>
            <a:r>
              <a:rPr lang="en-US" sz="4000" b="1" dirty="0" smtClean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 </a:t>
            </a:r>
            <a:endParaRPr lang="en-US" sz="4000" b="1" dirty="0">
              <a:ln w="3175">
                <a:noFill/>
              </a:ln>
              <a:solidFill>
                <a:schemeClr val="bg1"/>
              </a:solidFill>
              <a:latin typeface="+mj-lt"/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19200" y="133350"/>
            <a:ext cx="274320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IN" sz="3600" b="1" dirty="0" smtClean="0"/>
              <a:t>Dreams</a:t>
            </a:r>
            <a:endParaRPr lang="en-IN" sz="3600" b="1" dirty="0"/>
          </a:p>
        </p:txBody>
      </p:sp>
      <p:sp>
        <p:nvSpPr>
          <p:cNvPr id="10" name="Oval 9"/>
          <p:cNvSpPr/>
          <p:nvPr/>
        </p:nvSpPr>
        <p:spPr>
          <a:xfrm>
            <a:off x="381000" y="742950"/>
            <a:ext cx="4419600" cy="3962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600200" y="13535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House(small, bungalow)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600200" y="174521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Car(small, big, BMW)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0200" y="212621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Jewelry , Accessories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00200" y="249555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World Tour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00200" y="287655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Better Education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600200" y="326921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Name &amp; Fame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600200" y="365021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Charity &amp; Social service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00200" y="401955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Others…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10200" y="1047750"/>
            <a:ext cx="228600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Your INCOME</a:t>
            </a:r>
            <a:endParaRPr lang="en-US" sz="2800" b="1" dirty="0">
              <a:solidFill>
                <a:srgbClr val="00B0F0"/>
              </a:solidFill>
            </a:endParaRP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>
          <a:xfrm rot="5400000">
            <a:off x="5105073" y="1266497"/>
            <a:ext cx="1143655" cy="1752600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19685247">
            <a:off x="5317001" y="1987608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Expected</a:t>
            </a:r>
            <a:endParaRPr lang="en-US" dirty="0"/>
          </a:p>
        </p:txBody>
      </p:sp>
      <p:cxnSp>
        <p:nvCxnSpPr>
          <p:cNvPr id="22" name="Straight Arrow Connector 21"/>
          <p:cNvCxnSpPr>
            <a:endCxn id="24" idx="2"/>
          </p:cNvCxnSpPr>
          <p:nvPr/>
        </p:nvCxnSpPr>
        <p:spPr>
          <a:xfrm>
            <a:off x="6553994" y="1571764"/>
            <a:ext cx="1828006" cy="1104761"/>
          </a:xfrm>
          <a:prstGeom prst="straightConnector1">
            <a:avLst/>
          </a:prstGeom>
          <a:ln w="19050" cmpd="sng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 rot="1826194">
            <a:off x="6914158" y="2054514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Actual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8382000" y="2571750"/>
            <a:ext cx="228600" cy="2095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410200" y="3039130"/>
            <a:ext cx="2590800" cy="52322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00B0F0"/>
                </a:solidFill>
              </a:rPr>
              <a:t>Compromise ??</a:t>
            </a:r>
            <a:endParaRPr lang="en-US" sz="2800" b="1" dirty="0">
              <a:solidFill>
                <a:srgbClr val="00B0F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47800" y="470088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chemeClr val="accent1">
                    <a:lumMod val="75000"/>
                  </a:schemeClr>
                </a:solidFill>
              </a:rPr>
              <a:t>Financial Freedom = [ Enough Money + Enough Time ]</a:t>
            </a:r>
            <a:endParaRPr lang="en-US" sz="2400" b="1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235522" name="Object 2"/>
          <p:cNvGraphicFramePr>
            <a:graphicFrameLocks noChangeAspect="1"/>
          </p:cNvGraphicFramePr>
          <p:nvPr/>
        </p:nvGraphicFramePr>
        <p:xfrm>
          <a:off x="8229600" y="3028950"/>
          <a:ext cx="850064" cy="1371600"/>
        </p:xfrm>
        <a:graphic>
          <a:graphicData uri="http://schemas.openxmlformats.org/presentationml/2006/ole">
            <p:oleObj spid="_x0000_s93186" name="Clip" r:id="rId4" imgW="1857375" imgH="3995738" progId="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0" dur="500"/>
                                        <p:tgtEl>
                                          <p:spTgt spid="235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 animBg="1"/>
      <p:bldP spid="21" grpId="0"/>
      <p:bldP spid="23" grpId="0"/>
      <p:bldP spid="24" grpId="0" animBg="1"/>
      <p:bldP spid="25" grpId="0" animBg="1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AutoShape 8"/>
          <p:cNvSpPr>
            <a:spLocks noChangeArrowheads="1"/>
          </p:cNvSpPr>
          <p:nvPr/>
        </p:nvSpPr>
        <p:spPr bwMode="auto">
          <a:xfrm>
            <a:off x="1905000" y="926306"/>
            <a:ext cx="762000" cy="457200"/>
          </a:xfrm>
          <a:prstGeom prst="flowChartConnector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+mn-lt"/>
                <a:cs typeface="+mn-cs"/>
              </a:rPr>
              <a:t>YOU</a:t>
            </a:r>
          </a:p>
        </p:txBody>
      </p:sp>
      <p:sp>
        <p:nvSpPr>
          <p:cNvPr id="34" name="AutoShape 9"/>
          <p:cNvSpPr>
            <a:spLocks noChangeArrowheads="1"/>
          </p:cNvSpPr>
          <p:nvPr/>
        </p:nvSpPr>
        <p:spPr bwMode="auto">
          <a:xfrm>
            <a:off x="76200" y="1840708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cs typeface="+mn-cs"/>
              </a:rPr>
              <a:t>A</a:t>
            </a:r>
          </a:p>
        </p:txBody>
      </p:sp>
      <p:sp>
        <p:nvSpPr>
          <p:cNvPr id="35" name="AutoShape 9"/>
          <p:cNvSpPr>
            <a:spLocks noChangeArrowheads="1"/>
          </p:cNvSpPr>
          <p:nvPr/>
        </p:nvSpPr>
        <p:spPr bwMode="auto">
          <a:xfrm>
            <a:off x="838200" y="1840708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cs typeface="+mn-cs"/>
              </a:rPr>
              <a:t>B</a:t>
            </a:r>
          </a:p>
        </p:txBody>
      </p:sp>
      <p:sp>
        <p:nvSpPr>
          <p:cNvPr id="36" name="AutoShape 9"/>
          <p:cNvSpPr>
            <a:spLocks noChangeArrowheads="1"/>
          </p:cNvSpPr>
          <p:nvPr/>
        </p:nvSpPr>
        <p:spPr bwMode="auto">
          <a:xfrm>
            <a:off x="1600200" y="1840708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cs typeface="+mn-cs"/>
              </a:rPr>
              <a:t>C</a:t>
            </a:r>
          </a:p>
        </p:txBody>
      </p: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2362200" y="1854994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cs typeface="+mn-cs"/>
              </a:rPr>
              <a:t>D</a:t>
            </a:r>
          </a:p>
        </p:txBody>
      </p:sp>
      <p:sp>
        <p:nvSpPr>
          <p:cNvPr id="38" name="AutoShape 9"/>
          <p:cNvSpPr>
            <a:spLocks noChangeArrowheads="1"/>
          </p:cNvSpPr>
          <p:nvPr/>
        </p:nvSpPr>
        <p:spPr bwMode="auto">
          <a:xfrm>
            <a:off x="3810000" y="1854994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cs typeface="+mn-cs"/>
              </a:rPr>
              <a:t>F</a:t>
            </a:r>
          </a:p>
        </p:txBody>
      </p:sp>
      <p:sp>
        <p:nvSpPr>
          <p:cNvPr id="39" name="AutoShape 9"/>
          <p:cNvSpPr>
            <a:spLocks noChangeArrowheads="1"/>
          </p:cNvSpPr>
          <p:nvPr/>
        </p:nvSpPr>
        <p:spPr bwMode="auto">
          <a:xfrm>
            <a:off x="3048000" y="1854994"/>
            <a:ext cx="581020" cy="335757"/>
          </a:xfrm>
          <a:prstGeom prst="flowChartConnector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dirty="0">
                <a:solidFill>
                  <a:schemeClr val="bg1"/>
                </a:solidFill>
                <a:latin typeface="+mn-lt"/>
                <a:cs typeface="+mn-cs"/>
              </a:rPr>
              <a:t>E</a:t>
            </a:r>
          </a:p>
        </p:txBody>
      </p:sp>
      <p:cxnSp>
        <p:nvCxnSpPr>
          <p:cNvPr id="40" name="Straight Connector 39"/>
          <p:cNvCxnSpPr/>
          <p:nvPr/>
        </p:nvCxnSpPr>
        <p:spPr>
          <a:xfrm flipV="1">
            <a:off x="355597" y="1562894"/>
            <a:ext cx="3759205" cy="745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66709" y="1571940"/>
            <a:ext cx="0" cy="260350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266080" y="1336991"/>
            <a:ext cx="0" cy="260350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147754" y="1571940"/>
            <a:ext cx="0" cy="260350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876412" y="1575116"/>
            <a:ext cx="0" cy="258763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2605070" y="1573527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338491" y="1580702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100477" y="1570352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/>
          <p:cNvSpPr txBox="1"/>
          <p:nvPr/>
        </p:nvSpPr>
        <p:spPr>
          <a:xfrm>
            <a:off x="4443350" y="983425"/>
            <a:ext cx="4548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2060"/>
                </a:solidFill>
                <a:latin typeface="Arial Narrow" pitchFamily="34" charset="0"/>
              </a:rPr>
              <a:t>20 %</a:t>
            </a:r>
            <a:r>
              <a:rPr lang="en-US" dirty="0" smtClean="0">
                <a:solidFill>
                  <a:srgbClr val="002060"/>
                </a:solidFill>
                <a:latin typeface="Arial Narrow" pitchFamily="34" charset="0"/>
              </a:rPr>
              <a:t> of your</a:t>
            </a:r>
            <a:r>
              <a:rPr lang="en-US" b="1" dirty="0" smtClean="0">
                <a:solidFill>
                  <a:srgbClr val="002060"/>
                </a:solidFill>
                <a:latin typeface="Arial Narrow" pitchFamily="34" charset="0"/>
              </a:rPr>
              <a:t> personal </a:t>
            </a:r>
            <a:r>
              <a:rPr lang="en-US" dirty="0" smtClean="0">
                <a:solidFill>
                  <a:srgbClr val="002060"/>
                </a:solidFill>
                <a:latin typeface="Arial Narrow" pitchFamily="34" charset="0"/>
              </a:rPr>
              <a:t>monthly repurchase (BV).</a:t>
            </a:r>
          </a:p>
        </p:txBody>
      </p:sp>
      <p:sp>
        <p:nvSpPr>
          <p:cNvPr id="206" name="TextBox 205"/>
          <p:cNvSpPr txBox="1"/>
          <p:nvPr/>
        </p:nvSpPr>
        <p:spPr>
          <a:xfrm>
            <a:off x="4419600" y="1657350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20 %</a:t>
            </a:r>
            <a:r>
              <a:rPr lang="en-US" dirty="0" smtClean="0">
                <a:latin typeface="Arial Narrow" pitchFamily="34" charset="0"/>
              </a:rPr>
              <a:t> of your </a:t>
            </a:r>
            <a:r>
              <a:rPr lang="en-US" b="1" dirty="0" smtClean="0">
                <a:latin typeface="Arial Narrow" pitchFamily="34" charset="0"/>
              </a:rPr>
              <a:t>1st level </a:t>
            </a:r>
            <a:r>
              <a:rPr lang="en-US" dirty="0" smtClean="0">
                <a:latin typeface="Arial Narrow" pitchFamily="34" charset="0"/>
              </a:rPr>
              <a:t>monthly repurchase (BV).</a:t>
            </a:r>
          </a:p>
        </p:txBody>
      </p:sp>
      <p:sp>
        <p:nvSpPr>
          <p:cNvPr id="265" name="AutoShape 9"/>
          <p:cNvSpPr>
            <a:spLocks noChangeArrowheads="1"/>
          </p:cNvSpPr>
          <p:nvPr/>
        </p:nvSpPr>
        <p:spPr bwMode="auto">
          <a:xfrm>
            <a:off x="76200" y="2450308"/>
            <a:ext cx="581020" cy="335757"/>
          </a:xfrm>
          <a:prstGeom prst="flowChartConnector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66" name="AutoShape 9"/>
          <p:cNvSpPr>
            <a:spLocks noChangeArrowheads="1"/>
          </p:cNvSpPr>
          <p:nvPr/>
        </p:nvSpPr>
        <p:spPr bwMode="auto">
          <a:xfrm>
            <a:off x="838200" y="2450308"/>
            <a:ext cx="581020" cy="335757"/>
          </a:xfrm>
          <a:prstGeom prst="flowChartConnector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67" name="AutoShape 9"/>
          <p:cNvSpPr>
            <a:spLocks noChangeArrowheads="1"/>
          </p:cNvSpPr>
          <p:nvPr/>
        </p:nvSpPr>
        <p:spPr bwMode="auto">
          <a:xfrm>
            <a:off x="1600200" y="2450308"/>
            <a:ext cx="581020" cy="335757"/>
          </a:xfrm>
          <a:prstGeom prst="flowChartConnector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74" name="AutoShape 9"/>
          <p:cNvSpPr>
            <a:spLocks noChangeArrowheads="1"/>
          </p:cNvSpPr>
          <p:nvPr/>
        </p:nvSpPr>
        <p:spPr bwMode="auto">
          <a:xfrm>
            <a:off x="2362200" y="2464594"/>
            <a:ext cx="581020" cy="335757"/>
          </a:xfrm>
          <a:prstGeom prst="flowChartConnector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79" name="AutoShape 9"/>
          <p:cNvSpPr>
            <a:spLocks noChangeArrowheads="1"/>
          </p:cNvSpPr>
          <p:nvPr/>
        </p:nvSpPr>
        <p:spPr bwMode="auto">
          <a:xfrm>
            <a:off x="3810000" y="2464594"/>
            <a:ext cx="581020" cy="335757"/>
          </a:xfrm>
          <a:prstGeom prst="flowChartConnector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96" name="AutoShape 9"/>
          <p:cNvSpPr>
            <a:spLocks noChangeArrowheads="1"/>
          </p:cNvSpPr>
          <p:nvPr/>
        </p:nvSpPr>
        <p:spPr bwMode="auto">
          <a:xfrm>
            <a:off x="3048000" y="2464594"/>
            <a:ext cx="581020" cy="335757"/>
          </a:xfrm>
          <a:prstGeom prst="flowChartConnector">
            <a:avLst/>
          </a:prstGeom>
          <a:solidFill>
            <a:srgbClr val="00B050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cxnSp>
        <p:nvCxnSpPr>
          <p:cNvPr id="298" name="Straight Connector 297"/>
          <p:cNvCxnSpPr/>
          <p:nvPr/>
        </p:nvCxnSpPr>
        <p:spPr>
          <a:xfrm>
            <a:off x="366709" y="2181540"/>
            <a:ext cx="0" cy="260350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/>
          <p:cNvCxnSpPr/>
          <p:nvPr/>
        </p:nvCxnSpPr>
        <p:spPr>
          <a:xfrm>
            <a:off x="1147754" y="2181540"/>
            <a:ext cx="0" cy="260350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/>
          <p:nvPr/>
        </p:nvCxnSpPr>
        <p:spPr>
          <a:xfrm>
            <a:off x="1876412" y="2184716"/>
            <a:ext cx="0" cy="258763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Straight Connector 300"/>
          <p:cNvCxnSpPr/>
          <p:nvPr/>
        </p:nvCxnSpPr>
        <p:spPr>
          <a:xfrm>
            <a:off x="2605070" y="2183127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3338491" y="2202177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/>
          <p:cNvCxnSpPr/>
          <p:nvPr/>
        </p:nvCxnSpPr>
        <p:spPr>
          <a:xfrm>
            <a:off x="4100477" y="2179952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4" name="TextBox 313"/>
          <p:cNvSpPr txBox="1"/>
          <p:nvPr/>
        </p:nvSpPr>
        <p:spPr>
          <a:xfrm>
            <a:off x="4419600" y="235481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10 %</a:t>
            </a:r>
            <a:r>
              <a:rPr lang="en-US" dirty="0" smtClean="0">
                <a:latin typeface="Arial Narrow" pitchFamily="34" charset="0"/>
              </a:rPr>
              <a:t> of your </a:t>
            </a:r>
            <a:r>
              <a:rPr lang="en-US" b="1" dirty="0" smtClean="0">
                <a:latin typeface="Arial Narrow" pitchFamily="34" charset="0"/>
              </a:rPr>
              <a:t>2nd level </a:t>
            </a:r>
            <a:r>
              <a:rPr lang="en-US" dirty="0" smtClean="0">
                <a:latin typeface="Arial Narrow" pitchFamily="34" charset="0"/>
              </a:rPr>
              <a:t>monthly repurchase (BV).</a:t>
            </a:r>
          </a:p>
        </p:txBody>
      </p:sp>
      <p:sp>
        <p:nvSpPr>
          <p:cNvPr id="315" name="AutoShape 9"/>
          <p:cNvSpPr>
            <a:spLocks noChangeArrowheads="1"/>
          </p:cNvSpPr>
          <p:nvPr/>
        </p:nvSpPr>
        <p:spPr bwMode="auto">
          <a:xfrm>
            <a:off x="76200" y="3070706"/>
            <a:ext cx="581020" cy="335757"/>
          </a:xfrm>
          <a:prstGeom prst="flowChartConnector">
            <a:avLst/>
          </a:prstGeom>
          <a:solidFill>
            <a:srgbClr val="000099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16" name="AutoShape 9"/>
          <p:cNvSpPr>
            <a:spLocks noChangeArrowheads="1"/>
          </p:cNvSpPr>
          <p:nvPr/>
        </p:nvSpPr>
        <p:spPr bwMode="auto">
          <a:xfrm>
            <a:off x="838200" y="3070706"/>
            <a:ext cx="581020" cy="335757"/>
          </a:xfrm>
          <a:prstGeom prst="flowChartConnector">
            <a:avLst/>
          </a:prstGeom>
          <a:solidFill>
            <a:srgbClr val="000099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17" name="AutoShape 9"/>
          <p:cNvSpPr>
            <a:spLocks noChangeArrowheads="1"/>
          </p:cNvSpPr>
          <p:nvPr/>
        </p:nvSpPr>
        <p:spPr bwMode="auto">
          <a:xfrm>
            <a:off x="1600200" y="3070706"/>
            <a:ext cx="581020" cy="335757"/>
          </a:xfrm>
          <a:prstGeom prst="flowChartConnector">
            <a:avLst/>
          </a:prstGeom>
          <a:solidFill>
            <a:srgbClr val="000099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18" name="AutoShape 9"/>
          <p:cNvSpPr>
            <a:spLocks noChangeArrowheads="1"/>
          </p:cNvSpPr>
          <p:nvPr/>
        </p:nvSpPr>
        <p:spPr bwMode="auto">
          <a:xfrm>
            <a:off x="2362200" y="3084992"/>
            <a:ext cx="581020" cy="335757"/>
          </a:xfrm>
          <a:prstGeom prst="flowChartConnector">
            <a:avLst/>
          </a:prstGeom>
          <a:solidFill>
            <a:srgbClr val="000099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19" name="AutoShape 9"/>
          <p:cNvSpPr>
            <a:spLocks noChangeArrowheads="1"/>
          </p:cNvSpPr>
          <p:nvPr/>
        </p:nvSpPr>
        <p:spPr bwMode="auto">
          <a:xfrm>
            <a:off x="3810000" y="3084992"/>
            <a:ext cx="581020" cy="335757"/>
          </a:xfrm>
          <a:prstGeom prst="flowChartConnector">
            <a:avLst/>
          </a:prstGeom>
          <a:solidFill>
            <a:srgbClr val="000099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320" name="AutoShape 9"/>
          <p:cNvSpPr>
            <a:spLocks noChangeArrowheads="1"/>
          </p:cNvSpPr>
          <p:nvPr/>
        </p:nvSpPr>
        <p:spPr bwMode="auto">
          <a:xfrm>
            <a:off x="3048000" y="3084992"/>
            <a:ext cx="581020" cy="335757"/>
          </a:xfrm>
          <a:prstGeom prst="flowChartConnector">
            <a:avLst/>
          </a:prstGeom>
          <a:solidFill>
            <a:srgbClr val="000099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2000" b="1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cxnSp>
        <p:nvCxnSpPr>
          <p:cNvPr id="321" name="Straight Connector 320"/>
          <p:cNvCxnSpPr/>
          <p:nvPr/>
        </p:nvCxnSpPr>
        <p:spPr>
          <a:xfrm>
            <a:off x="366709" y="2801937"/>
            <a:ext cx="0" cy="260350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/>
          <p:nvPr/>
        </p:nvCxnSpPr>
        <p:spPr>
          <a:xfrm>
            <a:off x="1147754" y="2801937"/>
            <a:ext cx="0" cy="260350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/>
          <p:nvPr/>
        </p:nvCxnSpPr>
        <p:spPr>
          <a:xfrm>
            <a:off x="1876412" y="2805114"/>
            <a:ext cx="0" cy="258763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/>
          <p:nvPr/>
        </p:nvCxnSpPr>
        <p:spPr>
          <a:xfrm>
            <a:off x="2605070" y="2803525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Straight Connector 324"/>
          <p:cNvCxnSpPr/>
          <p:nvPr/>
        </p:nvCxnSpPr>
        <p:spPr>
          <a:xfrm>
            <a:off x="3338491" y="2822575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6" name="Straight Connector 325"/>
          <p:cNvCxnSpPr/>
          <p:nvPr/>
        </p:nvCxnSpPr>
        <p:spPr>
          <a:xfrm>
            <a:off x="4100477" y="2800350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/>
          <p:cNvSpPr txBox="1"/>
          <p:nvPr/>
        </p:nvSpPr>
        <p:spPr>
          <a:xfrm>
            <a:off x="4419600" y="2988168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rial Narrow" pitchFamily="34" charset="0"/>
              </a:rPr>
              <a:t>10 %</a:t>
            </a:r>
            <a:r>
              <a:rPr lang="en-US" dirty="0" smtClean="0">
                <a:latin typeface="Arial Narrow" pitchFamily="34" charset="0"/>
              </a:rPr>
              <a:t> of your </a:t>
            </a:r>
            <a:r>
              <a:rPr lang="en-US" b="1" dirty="0" smtClean="0">
                <a:latin typeface="Arial Narrow" pitchFamily="34" charset="0"/>
              </a:rPr>
              <a:t>3rd level </a:t>
            </a:r>
            <a:r>
              <a:rPr lang="en-US" dirty="0" smtClean="0">
                <a:latin typeface="Arial Narrow" pitchFamily="34" charset="0"/>
              </a:rPr>
              <a:t>monthly repurchase (BV).</a:t>
            </a:r>
            <a:endParaRPr lang="en-US" dirty="0">
              <a:latin typeface="Arial Narrow" pitchFamily="34" charset="0"/>
            </a:endParaRPr>
          </a:p>
        </p:txBody>
      </p:sp>
      <p:pic>
        <p:nvPicPr>
          <p:cNvPr id="32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4019550"/>
            <a:ext cx="3759200" cy="51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8600" y="514351"/>
            <a:ext cx="1273250" cy="687387"/>
            <a:chOff x="2215" y="3753"/>
            <a:chExt cx="1824" cy="508"/>
          </a:xfrm>
          <a:solidFill>
            <a:srgbClr val="CCFF33"/>
          </a:solidFill>
        </p:grpSpPr>
        <p:sp>
          <p:nvSpPr>
            <p:cNvPr id="330" name="AutoShape 6"/>
            <p:cNvSpPr>
              <a:spLocks noChangeArrowheads="1"/>
            </p:cNvSpPr>
            <p:nvPr/>
          </p:nvSpPr>
          <p:spPr bwMode="auto">
            <a:xfrm>
              <a:off x="2215" y="3753"/>
              <a:ext cx="1824" cy="508"/>
            </a:xfrm>
            <a:prstGeom prst="star16">
              <a:avLst>
                <a:gd name="adj" fmla="val 38968"/>
              </a:avLst>
            </a:prstGeom>
            <a:grpFill/>
            <a:ln w="12700" cap="sq">
              <a:solidFill>
                <a:srgbClr val="663300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  <a:cs typeface="+mn-cs"/>
              </a:endParaRPr>
            </a:p>
          </p:txBody>
        </p:sp>
        <p:sp>
          <p:nvSpPr>
            <p:cNvPr id="331" name="Text Box 7"/>
            <p:cNvSpPr txBox="1">
              <a:spLocks noChangeArrowheads="1"/>
            </p:cNvSpPr>
            <p:nvPr/>
          </p:nvSpPr>
          <p:spPr bwMode="auto">
            <a:xfrm>
              <a:off x="2489" y="3880"/>
              <a:ext cx="1222" cy="250"/>
            </a:xfrm>
            <a:prstGeom prst="rect">
              <a:avLst/>
            </a:prstGeom>
            <a:grpFill/>
            <a:ln w="12700" cap="sq">
              <a:noFill/>
              <a:miter lim="800000"/>
              <a:headEnd type="none" w="sm" len="sm"/>
              <a:tailEnd type="none" w="sm" len="sm"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lang="en-US" sz="16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  <a:cs typeface="+mn-cs"/>
                </a:rPr>
                <a:t>1600 Rs</a:t>
              </a:r>
              <a:r>
                <a:rPr lang="en-US" sz="1600" b="1" dirty="0" smtClean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Narrow" pitchFamily="34" charset="0"/>
                  <a:cs typeface="+mn-cs"/>
                </a:rPr>
                <a:t> </a:t>
              </a:r>
              <a:endPara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Narrow" pitchFamily="34" charset="0"/>
                <a:cs typeface="+mn-cs"/>
              </a:endParaRPr>
            </a:p>
          </p:txBody>
        </p:sp>
      </p:grpSp>
      <p:graphicFrame>
        <p:nvGraphicFramePr>
          <p:cNvPr id="332" name="Group 40"/>
          <p:cNvGraphicFramePr>
            <a:graphicFrameLocks noGrp="1"/>
          </p:cNvGraphicFramePr>
          <p:nvPr/>
        </p:nvGraphicFramePr>
        <p:xfrm>
          <a:off x="5046481" y="233364"/>
          <a:ext cx="3335519" cy="585786"/>
        </p:xfrm>
        <a:graphic>
          <a:graphicData uri="http://schemas.openxmlformats.org/drawingml/2006/table">
            <a:tbl>
              <a:tblPr/>
              <a:tblGrid>
                <a:gridCol w="2500047"/>
                <a:gridCol w="835472"/>
              </a:tblGrid>
              <a:tr h="304660">
                <a:tc>
                  <a:txBody>
                    <a:bodyPr/>
                    <a:lstStyle/>
                    <a:p>
                      <a:pPr marL="0" marR="0" lvl="0" indent="0" algn="ctr" defTabSz="965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DISTRBUTOR PRICE</a:t>
                      </a:r>
                      <a:endParaRPr kumimoji="0" lang="en-I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87859" marR="87859" marT="31978" marB="3197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5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pitchFamily="34" charset="0"/>
                        </a:rPr>
                        <a:t>BV</a:t>
                      </a:r>
                      <a:endParaRPr kumimoji="0" lang="en-I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87859" marR="87859" marT="31978" marB="3197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81126">
                <a:tc>
                  <a:txBody>
                    <a:bodyPr/>
                    <a:lstStyle/>
                    <a:p>
                      <a:pPr marL="0" marR="0" lvl="0" indent="0" algn="ctr" defTabSz="965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RS.1000</a:t>
                      </a:r>
                      <a:endParaRPr kumimoji="0" lang="en-I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87859" marR="87859" marT="31978" marB="3197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5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pitchFamily="34" charset="0"/>
                        </a:rPr>
                        <a:t>400</a:t>
                      </a:r>
                      <a:endParaRPr kumimoji="0" lang="en-I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L="87859" marR="87859" marT="31978" marB="31978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</a:tbl>
          </a:graphicData>
        </a:graphic>
      </p:graphicFrame>
      <p:sp>
        <p:nvSpPr>
          <p:cNvPr id="63" name="Rectangle 62"/>
          <p:cNvSpPr/>
          <p:nvPr/>
        </p:nvSpPr>
        <p:spPr>
          <a:xfrm>
            <a:off x="8621100" y="1012125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8% 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8621100" y="1657350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8% 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8621100" y="2359975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4% 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8621100" y="2988375"/>
            <a:ext cx="522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4% </a:t>
            </a:r>
            <a:endParaRPr lang="en-US" dirty="0"/>
          </a:p>
        </p:txBody>
      </p:sp>
      <p:sp>
        <p:nvSpPr>
          <p:cNvPr id="83" name="Rectangle 82"/>
          <p:cNvSpPr/>
          <p:nvPr/>
        </p:nvSpPr>
        <p:spPr>
          <a:xfrm>
            <a:off x="8329948" y="4101438"/>
            <a:ext cx="827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smtClean="0"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24% </a:t>
            </a:r>
            <a:endParaRPr lang="en-US" sz="2400" dirty="0"/>
          </a:p>
        </p:txBody>
      </p:sp>
      <p:sp>
        <p:nvSpPr>
          <p:cNvPr id="55" name="Down Arrow 54"/>
          <p:cNvSpPr/>
          <p:nvPr/>
        </p:nvSpPr>
        <p:spPr>
          <a:xfrm>
            <a:off x="381000" y="3790950"/>
            <a:ext cx="30480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Down Arrow 55"/>
          <p:cNvSpPr/>
          <p:nvPr/>
        </p:nvSpPr>
        <p:spPr>
          <a:xfrm>
            <a:off x="990600" y="3790950"/>
            <a:ext cx="30480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Down Arrow 56"/>
          <p:cNvSpPr/>
          <p:nvPr/>
        </p:nvSpPr>
        <p:spPr>
          <a:xfrm>
            <a:off x="1676400" y="3790950"/>
            <a:ext cx="30480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>
            <a:off x="2286000" y="3790950"/>
            <a:ext cx="30480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Down Arrow 58"/>
          <p:cNvSpPr/>
          <p:nvPr/>
        </p:nvSpPr>
        <p:spPr>
          <a:xfrm>
            <a:off x="2971800" y="3790950"/>
            <a:ext cx="30480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own Arrow 59"/>
          <p:cNvSpPr/>
          <p:nvPr/>
        </p:nvSpPr>
        <p:spPr>
          <a:xfrm>
            <a:off x="3657600" y="3790950"/>
            <a:ext cx="304800" cy="1066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490772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6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4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0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6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9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5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1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7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1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4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37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0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3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6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2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8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1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8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500"/>
                            </p:stCondLst>
                            <p:childTnLst>
                              <p:par>
                                <p:cTn id="18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1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1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206" grpId="0"/>
      <p:bldP spid="265" grpId="0" animBg="1"/>
      <p:bldP spid="266" grpId="0" animBg="1"/>
      <p:bldP spid="267" grpId="0" animBg="1"/>
      <p:bldP spid="274" grpId="0" animBg="1"/>
      <p:bldP spid="279" grpId="0" animBg="1"/>
      <p:bldP spid="296" grpId="0" animBg="1"/>
      <p:bldP spid="314" grpId="0"/>
      <p:bldP spid="315" grpId="0" animBg="1"/>
      <p:bldP spid="316" grpId="0" animBg="1"/>
      <p:bldP spid="317" grpId="0" animBg="1"/>
      <p:bldP spid="318" grpId="0" animBg="1"/>
      <p:bldP spid="319" grpId="0" animBg="1"/>
      <p:bldP spid="320" grpId="0" animBg="1"/>
      <p:bldP spid="327" grpId="0"/>
      <p:bldP spid="63" grpId="0"/>
      <p:bldP spid="64" grpId="0"/>
      <p:bldP spid="65" grpId="0"/>
      <p:bldP spid="66" grpId="0"/>
      <p:bldP spid="83" grpId="0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48565" y="3251"/>
            <a:ext cx="7767666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 extrusionH="57150">
              <a:bevelT w="38100" h="38100"/>
            </a:sp3d>
          </a:bodyPr>
          <a:lstStyle/>
          <a:p>
            <a:pPr algn="ctr"/>
            <a:endParaRPr lang="en-IN" sz="3600" b="1" dirty="0"/>
          </a:p>
        </p:txBody>
      </p:sp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97604"/>
            <a:ext cx="9144000" cy="4545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348565" y="87940"/>
            <a:ext cx="7624822" cy="437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baseline="0" dirty="0">
                <a:solidFill>
                  <a:schemeClr val="bg1"/>
                </a:solidFill>
                <a:latin typeface="Nuptial BT" pitchFamily="66" charset="0"/>
              </a:rPr>
              <a:t>Director Achievement </a:t>
            </a:r>
            <a:r>
              <a:rPr lang="en-US" sz="2800" baseline="0" dirty="0" smtClean="0">
                <a:solidFill>
                  <a:schemeClr val="bg1"/>
                </a:solidFill>
                <a:latin typeface="Nuptial BT" pitchFamily="66" charset="0"/>
              </a:rPr>
              <a:t>Bonus </a:t>
            </a:r>
            <a:r>
              <a:rPr lang="en-US" sz="2800" baseline="0" dirty="0">
                <a:solidFill>
                  <a:schemeClr val="bg1"/>
                </a:solidFill>
                <a:latin typeface="Nuptial BT" pitchFamily="66" charset="0"/>
              </a:rPr>
              <a:t>Qualification Chart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00034" y="135940"/>
            <a:ext cx="175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en-US" sz="2400" baseline="0" dirty="0" smtClean="0"/>
              <a:t>LAN</a:t>
            </a:r>
            <a:endParaRPr lang="en-US" sz="2400" baseline="0" dirty="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1"/>
            <a:ext cx="533400" cy="52322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pPr algn="l"/>
            <a:r>
              <a:rPr lang="en-US" sz="2800" b="1" baseline="0" dirty="0" smtClean="0">
                <a:solidFill>
                  <a:schemeClr val="bg1">
                    <a:lumMod val="95000"/>
                  </a:schemeClr>
                </a:solidFill>
              </a:rPr>
              <a:t>P</a:t>
            </a:r>
            <a:endParaRPr lang="en-US" sz="2800" b="1" baseline="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00623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0" y="1"/>
            <a:ext cx="439748" cy="52321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91430" tIns="45715" rIns="91430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rPr>
              <a:t>P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482190"/>
            <a:ext cx="914400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>
            <a:sp3d extrusionH="57150">
              <a:bevelT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3600" b="1" dirty="0"/>
          </a:p>
        </p:txBody>
      </p:sp>
      <p:sp>
        <p:nvSpPr>
          <p:cNvPr id="47106" name="AutoShape 34"/>
          <p:cNvSpPr>
            <a:spLocks noChangeArrowheads="1"/>
          </p:cNvSpPr>
          <p:nvPr/>
        </p:nvSpPr>
        <p:spPr bwMode="auto">
          <a:xfrm>
            <a:off x="1219200" y="1181100"/>
            <a:ext cx="1066800" cy="571500"/>
          </a:xfrm>
          <a:prstGeom prst="flowChartConnector">
            <a:avLst/>
          </a:prstGeom>
          <a:solidFill>
            <a:srgbClr val="061C0C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+mn-lt"/>
                <a:cs typeface="+mn-cs"/>
              </a:rPr>
              <a:t>CHAIRMAN’S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bg1"/>
                </a:solidFill>
                <a:latin typeface="+mn-lt"/>
                <a:cs typeface="+mn-cs"/>
              </a:rPr>
              <a:t>CLUB</a:t>
            </a:r>
          </a:p>
        </p:txBody>
      </p:sp>
      <p:sp>
        <p:nvSpPr>
          <p:cNvPr id="47107" name="AutoShape 34"/>
          <p:cNvSpPr>
            <a:spLocks noChangeArrowheads="1"/>
          </p:cNvSpPr>
          <p:nvPr/>
        </p:nvSpPr>
        <p:spPr bwMode="auto">
          <a:xfrm>
            <a:off x="457200" y="2266950"/>
            <a:ext cx="609600" cy="457200"/>
          </a:xfrm>
          <a:prstGeom prst="flowChartConnector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>
                <a:solidFill>
                  <a:schemeClr val="bg1"/>
                </a:solidFill>
                <a:latin typeface="+mn-lt"/>
                <a:cs typeface="+mn-cs"/>
              </a:rPr>
              <a:t>DIAMOND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>
                <a:solidFill>
                  <a:schemeClr val="bg1"/>
                </a:solidFill>
                <a:latin typeface="+mn-lt"/>
                <a:cs typeface="+mn-cs"/>
              </a:rPr>
              <a:t>DIRECTOR</a:t>
            </a:r>
          </a:p>
        </p:txBody>
      </p:sp>
      <p:sp>
        <p:nvSpPr>
          <p:cNvPr id="47108" name="AutoShape 34"/>
          <p:cNvSpPr>
            <a:spLocks noChangeArrowheads="1"/>
          </p:cNvSpPr>
          <p:nvPr/>
        </p:nvSpPr>
        <p:spPr bwMode="auto">
          <a:xfrm>
            <a:off x="1447800" y="2266950"/>
            <a:ext cx="609600" cy="457200"/>
          </a:xfrm>
          <a:prstGeom prst="flowChartConnector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>
                <a:solidFill>
                  <a:schemeClr val="bg1"/>
                </a:solidFill>
                <a:latin typeface="+mn-lt"/>
                <a:cs typeface="+mn-cs"/>
              </a:rPr>
              <a:t>DIAMOND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>
                <a:solidFill>
                  <a:schemeClr val="bg1"/>
                </a:solidFill>
                <a:latin typeface="+mn-lt"/>
                <a:cs typeface="+mn-cs"/>
              </a:rPr>
              <a:t>DIRECTOR</a:t>
            </a:r>
          </a:p>
        </p:txBody>
      </p:sp>
      <p:sp>
        <p:nvSpPr>
          <p:cNvPr id="47109" name="AutoShape 34"/>
          <p:cNvSpPr>
            <a:spLocks noChangeArrowheads="1"/>
          </p:cNvSpPr>
          <p:nvPr/>
        </p:nvSpPr>
        <p:spPr bwMode="auto">
          <a:xfrm>
            <a:off x="2438400" y="2266950"/>
            <a:ext cx="609600" cy="457200"/>
          </a:xfrm>
          <a:prstGeom prst="flowChartConnector">
            <a:avLst/>
          </a:prstGeom>
          <a:solidFill>
            <a:srgbClr val="000066"/>
          </a:solidFill>
          <a:ln w="9525">
            <a:noFill/>
            <a:round/>
            <a:headEnd/>
            <a:tailEnd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none" lIns="91430" tIns="45715" rIns="91430" bIns="4571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chemeClr val="bg1"/>
                </a:solidFill>
                <a:latin typeface="+mn-lt"/>
                <a:cs typeface="+mn-cs"/>
              </a:rPr>
              <a:t>DIAMOND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dirty="0">
                <a:solidFill>
                  <a:schemeClr val="bg1"/>
                </a:solidFill>
                <a:latin typeface="+mn-lt"/>
                <a:cs typeface="+mn-cs"/>
              </a:rPr>
              <a:t>DIRECTOR</a:t>
            </a:r>
          </a:p>
        </p:txBody>
      </p:sp>
      <p:sp>
        <p:nvSpPr>
          <p:cNvPr id="130067" name="Rectangle 13"/>
          <p:cNvSpPr>
            <a:spLocks noChangeArrowheads="1"/>
          </p:cNvSpPr>
          <p:nvPr/>
        </p:nvSpPr>
        <p:spPr bwMode="auto">
          <a:xfrm>
            <a:off x="439739" y="448783"/>
            <a:ext cx="8323262" cy="523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  <a:latin typeface="Arial Rounded MT Bold" pitchFamily="34" charset="0"/>
              </a:rPr>
              <a:t>Chairman’s Club (3 Diamond Director Lines)</a:t>
            </a:r>
          </a:p>
        </p:txBody>
      </p:sp>
      <p:sp>
        <p:nvSpPr>
          <p:cNvPr id="130072" name="TextBox 22"/>
          <p:cNvSpPr txBox="1">
            <a:spLocks noChangeArrowheads="1"/>
          </p:cNvSpPr>
          <p:nvPr/>
        </p:nvSpPr>
        <p:spPr bwMode="auto">
          <a:xfrm>
            <a:off x="457200" y="69278"/>
            <a:ext cx="1752600" cy="461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sz="2400"/>
              <a:t>LAN</a:t>
            </a:r>
          </a:p>
        </p:txBody>
      </p:sp>
      <p:pic>
        <p:nvPicPr>
          <p:cNvPr id="4098" name="Picture 2" descr="http://expeditionofhonor.com/images/Chairclub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52760" y="1123950"/>
            <a:ext cx="2919440" cy="1656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Connector 26"/>
          <p:cNvCxnSpPr/>
          <p:nvPr/>
        </p:nvCxnSpPr>
        <p:spPr>
          <a:xfrm>
            <a:off x="717702" y="1992312"/>
            <a:ext cx="20255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752600" y="1733550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45166" y="1992312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743200" y="1992312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752600" y="1980092"/>
            <a:ext cx="0" cy="258762"/>
          </a:xfrm>
          <a:prstGeom prst="line">
            <a:avLst/>
          </a:prstGeom>
          <a:ln w="28575">
            <a:solidFill>
              <a:srgbClr val="33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71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" y="2883518"/>
            <a:ext cx="3257550" cy="229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48403" y="1123950"/>
            <a:ext cx="2892735" cy="4024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638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37509" y="2647950"/>
            <a:ext cx="2153693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246077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71550"/>
            <a:ext cx="9144000" cy="40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11" descr="Lean gard Vanill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050"/>
            <a:ext cx="660026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1" descr="Lean gard Vanill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7374" y="19050"/>
            <a:ext cx="660026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1" descr="Lean gard Vanilla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0374" y="19050"/>
            <a:ext cx="660026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152400" y="688016"/>
            <a:ext cx="91884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DP-Rs.1150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295400" y="688016"/>
            <a:ext cx="91884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DP-Rs.1150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362200" y="688016"/>
            <a:ext cx="918841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11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DP-Rs.1150</a:t>
            </a:r>
            <a:endParaRPr lang="en-US" sz="11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10000" y="438150"/>
            <a:ext cx="106471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Rs.3450</a:t>
            </a:r>
            <a:endParaRPr lang="en-US" sz="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83685" y="438150"/>
            <a:ext cx="109882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2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1380 BV</a:t>
            </a:r>
            <a:endParaRPr lang="en-US" sz="20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2495550"/>
            <a:ext cx="9144000" cy="2647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3028950"/>
            <a:ext cx="9144000" cy="2114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3562350"/>
            <a:ext cx="9144000" cy="15811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019550"/>
            <a:ext cx="9144000" cy="11239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4552950"/>
            <a:ext cx="9144000" cy="590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22" name="Picture 2" descr="C:\Users\wellness747\Downloads\Opt 2 Bangkok Malaysia Promo Fly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9550"/>
            <a:ext cx="9144000" cy="5181600"/>
          </a:xfrm>
          <a:prstGeom prst="rect">
            <a:avLst/>
          </a:prstGeom>
          <a:noFill/>
        </p:spPr>
      </p:pic>
    </p:spTree>
  </p:cSld>
  <p:clrMapOvr>
    <a:masterClrMapping/>
  </p:clrMapOvr>
  <p:transition advClick="0" advTm="20000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/>
          <p:cNvSpPr txBox="1">
            <a:spLocks/>
          </p:cNvSpPr>
          <p:nvPr/>
        </p:nvSpPr>
        <p:spPr bwMode="auto">
          <a:xfrm>
            <a:off x="579881" y="1200150"/>
            <a:ext cx="7951469" cy="490537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0" tIns="45715" rIns="91430" bIns="45715"/>
          <a:lstStyle/>
          <a:p>
            <a:pPr marL="342861" indent="-342861" algn="ctr">
              <a:spcBef>
                <a:spcPct val="20000"/>
              </a:spcBef>
              <a:defRPr/>
            </a:pPr>
            <a:r>
              <a:rPr lang="en-US" sz="2800" b="1" spc="-150" dirty="0">
                <a:ln w="3175">
                  <a:noFill/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Arial" charset="0"/>
              </a:rPr>
              <a:t>DECISION - Subscribe for the Joining Package</a:t>
            </a:r>
          </a:p>
        </p:txBody>
      </p:sp>
      <p:sp>
        <p:nvSpPr>
          <p:cNvPr id="5" name="Rectangle 5"/>
          <p:cNvSpPr txBox="1">
            <a:spLocks/>
          </p:cNvSpPr>
          <p:nvPr/>
        </p:nvSpPr>
        <p:spPr bwMode="auto">
          <a:xfrm>
            <a:off x="552895" y="2038350"/>
            <a:ext cx="7981507" cy="523875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0" tIns="45715" rIns="91430" bIns="45715"/>
          <a:lstStyle/>
          <a:p>
            <a:pPr marL="342861" indent="-342861" algn="ctr">
              <a:spcBef>
                <a:spcPct val="20000"/>
              </a:spcBef>
              <a:defRPr/>
            </a:pPr>
            <a:r>
              <a:rPr lang="en-US" sz="2400" b="1" dirty="0">
                <a:solidFill>
                  <a:schemeClr val="bg1"/>
                </a:solidFill>
                <a:latin typeface="Century Gothic" pitchFamily="34" charset="0"/>
              </a:rPr>
              <a:t> Cash</a:t>
            </a:r>
            <a:r>
              <a:rPr lang="en-US" sz="2800" b="1" spc="-150" dirty="0">
                <a:ln w="3175">
                  <a:noFill/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Arial" charset="0"/>
              </a:rPr>
              <a:t>/ Credit Card/Debit Card for payment</a:t>
            </a:r>
          </a:p>
        </p:txBody>
      </p:sp>
      <p:sp>
        <p:nvSpPr>
          <p:cNvPr id="6" name="Rectangle 5"/>
          <p:cNvSpPr txBox="1">
            <a:spLocks/>
          </p:cNvSpPr>
          <p:nvPr/>
        </p:nvSpPr>
        <p:spPr bwMode="auto">
          <a:xfrm>
            <a:off x="533403" y="2876550"/>
            <a:ext cx="7981507" cy="493712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0" tIns="45715" rIns="91430" bIns="45715"/>
          <a:lstStyle/>
          <a:p>
            <a:pPr marL="342861" indent="-342861" algn="ctr">
              <a:spcBef>
                <a:spcPct val="20000"/>
              </a:spcBef>
              <a:defRPr/>
            </a:pPr>
            <a:r>
              <a:rPr lang="en-US" sz="2800" b="1" spc="-150" dirty="0">
                <a:ln w="3175">
                  <a:noFill/>
                </a:ln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Arial" charset="0"/>
              </a:rPr>
              <a:t>Use the Products &amp; Experience the Benefits  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928688" y="77957"/>
            <a:ext cx="7358062" cy="702361"/>
          </a:xfrm>
          <a:prstGeom prst="rect">
            <a:avLst/>
          </a:prstGeom>
          <a:noFill/>
        </p:spPr>
        <p:txBody>
          <a:bodyPr lIns="92065" tIns="46032" rIns="92065" bIns="46032" anchor="ctr">
            <a:spAutoFit/>
          </a:bodyPr>
          <a:lstStyle/>
          <a:p>
            <a:pPr algn="ctr" defTabSz="912709">
              <a:lnSpc>
                <a:spcPct val="90000"/>
              </a:lnSpc>
              <a:defRPr/>
            </a:pPr>
            <a:r>
              <a:rPr lang="en-GB" sz="4400" b="1" spc="-150" dirty="0">
                <a:ln w="3175">
                  <a:noFill/>
                </a:ln>
                <a:solidFill>
                  <a:srgbClr val="C00000"/>
                </a:solidFill>
                <a:effectLst>
                  <a:reflection blurRad="6350" stA="55000" endA="300" endPos="45500" dir="5400000" sy="-100000" algn="bl" rotWithShape="0"/>
                </a:effectLst>
                <a:latin typeface="+mj-lt"/>
                <a:cs typeface="Arial" charset="0"/>
              </a:rPr>
              <a:t>What you should do next…?</a:t>
            </a:r>
          </a:p>
        </p:txBody>
      </p:sp>
      <p:sp>
        <p:nvSpPr>
          <p:cNvPr id="8" name="Rectangle 5"/>
          <p:cNvSpPr txBox="1">
            <a:spLocks/>
          </p:cNvSpPr>
          <p:nvPr/>
        </p:nvSpPr>
        <p:spPr bwMode="auto">
          <a:xfrm>
            <a:off x="533400" y="3714749"/>
            <a:ext cx="7981950" cy="493713"/>
          </a:xfrm>
          <a:prstGeom prst="rect">
            <a:avLst/>
          </a:prstGeom>
          <a:blipFill>
            <a:blip r:embed="rId2" cstate="print"/>
            <a:tile tx="0" ty="0" sx="100000" sy="100000" flip="none" algn="tl"/>
          </a:blipFill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91430" tIns="45715" rIns="91430" bIns="45715"/>
          <a:lstStyle/>
          <a:p>
            <a:pPr marL="342861" indent="-342861" algn="ctr">
              <a:spcBef>
                <a:spcPct val="20000"/>
              </a:spcBef>
              <a:defRPr/>
            </a:pPr>
            <a:r>
              <a:rPr lang="en-US" sz="2800" b="1" spc="300" dirty="0" smtClean="0">
                <a:ln w="3175"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  <a:reflection blurRad="6350" stA="55000" endA="300" endPos="45500" dir="5400000" sy="-100000" algn="bl" rotWithShape="0"/>
                </a:effectLst>
                <a:latin typeface="+mj-lt"/>
                <a:cs typeface="Arial" charset="0"/>
              </a:rPr>
              <a:t>SHARE OPPORTUNITY WITH OTHERS </a:t>
            </a:r>
            <a:endParaRPr lang="en-US" sz="2800" b="1" spc="300" dirty="0">
              <a:ln w="3175"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  <a:reflection blurRad="6350" stA="55000" endA="300" endPos="45500" dir="5400000" sy="-100000" algn="bl" rotWithShape="0"/>
              </a:effectLst>
              <a:latin typeface="+mj-lt"/>
              <a:cs typeface="Arial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14" descr="http://bluemorninggallery.com/wp-content/themes/cleancut/images/skin1/blue-morning-gallery-award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17888" y="-82550"/>
            <a:ext cx="2667000" cy="280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34"/>
          <p:cNvSpPr>
            <a:spLocks noRot="1" noChangeArrowheads="1"/>
          </p:cNvSpPr>
          <p:nvPr/>
        </p:nvSpPr>
        <p:spPr bwMode="auto">
          <a:xfrm>
            <a:off x="-152400" y="914400"/>
            <a:ext cx="2667000" cy="5334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WEEKLY INCOME</a:t>
            </a:r>
          </a:p>
        </p:txBody>
      </p:sp>
      <p:sp>
        <p:nvSpPr>
          <p:cNvPr id="3" name="Rectangle 34"/>
          <p:cNvSpPr>
            <a:spLocks noRot="1" noChangeArrowheads="1"/>
          </p:cNvSpPr>
          <p:nvPr/>
        </p:nvSpPr>
        <p:spPr bwMode="auto">
          <a:xfrm>
            <a:off x="-152400" y="1752600"/>
            <a:ext cx="2667000" cy="5334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LIFE TIME AWARDS</a:t>
            </a:r>
          </a:p>
        </p:txBody>
      </p:sp>
      <p:sp>
        <p:nvSpPr>
          <p:cNvPr id="4" name="Rectangle 34"/>
          <p:cNvSpPr>
            <a:spLocks noRot="1" noChangeArrowheads="1"/>
          </p:cNvSpPr>
          <p:nvPr/>
        </p:nvSpPr>
        <p:spPr bwMode="auto">
          <a:xfrm>
            <a:off x="-152400" y="2590800"/>
            <a:ext cx="2667000" cy="533400"/>
          </a:xfrm>
          <a:prstGeom prst="rect">
            <a:avLst/>
          </a:prstGeom>
          <a:blipFill>
            <a:blip r:embed="rId3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  PERFORMACE AWARDS</a:t>
            </a:r>
          </a:p>
        </p:txBody>
      </p:sp>
      <p:sp>
        <p:nvSpPr>
          <p:cNvPr id="5" name="Rectangle 34"/>
          <p:cNvSpPr>
            <a:spLocks noRot="1" noChangeArrowheads="1"/>
          </p:cNvSpPr>
          <p:nvPr/>
        </p:nvSpPr>
        <p:spPr bwMode="auto">
          <a:xfrm>
            <a:off x="-152400" y="3429000"/>
            <a:ext cx="2667000" cy="533400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  REGIONAL TRAININGS</a:t>
            </a:r>
          </a:p>
        </p:txBody>
      </p:sp>
      <p:sp>
        <p:nvSpPr>
          <p:cNvPr id="6" name="Rectangle 34"/>
          <p:cNvSpPr>
            <a:spLocks noRot="1" noChangeArrowheads="1"/>
          </p:cNvSpPr>
          <p:nvPr/>
        </p:nvSpPr>
        <p:spPr bwMode="auto">
          <a:xfrm>
            <a:off x="-152400" y="4267200"/>
            <a:ext cx="2667000" cy="533400"/>
          </a:xfrm>
          <a:prstGeom prst="rect">
            <a:avLst/>
          </a:prstGeom>
          <a:solidFill>
            <a:schemeClr val="tx2">
              <a:lumMod val="50000"/>
            </a:schemeClr>
          </a:solid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  INTERNATIONAL TRIPS</a:t>
            </a:r>
          </a:p>
        </p:txBody>
      </p:sp>
      <p:sp>
        <p:nvSpPr>
          <p:cNvPr id="7" name="TextBox 6"/>
          <p:cNvSpPr txBox="1"/>
          <p:nvPr/>
        </p:nvSpPr>
        <p:spPr>
          <a:xfrm rot="427401">
            <a:off x="2610808" y="1056162"/>
            <a:ext cx="1817608" cy="33855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1Righ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b="1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Up to  1,30,000/  week</a:t>
            </a:r>
          </a:p>
        </p:txBody>
      </p:sp>
      <p:sp>
        <p:nvSpPr>
          <p:cNvPr id="10" name="TextBox 9"/>
          <p:cNvSpPr txBox="1"/>
          <p:nvPr/>
        </p:nvSpPr>
        <p:spPr>
          <a:xfrm rot="427401">
            <a:off x="2628191" y="1889673"/>
            <a:ext cx="1800877" cy="33855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1Righ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b="1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Up to   Rs.20,00,000/-</a:t>
            </a:r>
          </a:p>
        </p:txBody>
      </p:sp>
      <p:sp>
        <p:nvSpPr>
          <p:cNvPr id="11" name="TextBox 10"/>
          <p:cNvSpPr txBox="1"/>
          <p:nvPr/>
        </p:nvSpPr>
        <p:spPr>
          <a:xfrm rot="427401">
            <a:off x="2633190" y="2687573"/>
            <a:ext cx="1791429" cy="338554"/>
          </a:xfrm>
          <a:prstGeom prst="rect">
            <a:avLst/>
          </a:prstGeom>
          <a:solidFill>
            <a:schemeClr val="accent4">
              <a:lumMod val="50000"/>
            </a:schemeClr>
          </a:solidFill>
          <a:effectLst>
            <a:glow rad="228600">
              <a:schemeClr val="accent3">
                <a:satMod val="175000"/>
                <a:alpha val="40000"/>
              </a:schemeClr>
            </a:glow>
          </a:effectLst>
          <a:scene3d>
            <a:camera prst="isometricOffAxis1Right"/>
            <a:lightRig rig="threePt" dir="t"/>
          </a:scene3d>
          <a:sp3d>
            <a:bevelT prst="relaxedInset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600" b="1" spc="-150" dirty="0">
                <a:ln w="3175">
                  <a:noFill/>
                </a:ln>
                <a:gradFill flip="none" rotWithShape="1">
                  <a:gsLst>
                    <a:gs pos="0">
                      <a:srgbClr val="FFFFB9"/>
                    </a:gs>
                    <a:gs pos="36000">
                      <a:srgbClr val="FFFF99"/>
                    </a:gs>
                    <a:gs pos="86000">
                      <a:srgbClr val="F6AE1E"/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Arial" charset="0"/>
              </a:rPr>
              <a:t>Up to   Rs.1 CRORE </a:t>
            </a:r>
          </a:p>
        </p:txBody>
      </p:sp>
      <p:pic>
        <p:nvPicPr>
          <p:cNvPr id="289794" name="Picture 2" descr="http://images.shiksha.com/mediadata/images/1253787529phpoTdy35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67000" y="4019550"/>
            <a:ext cx="1828800" cy="1123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4194" name="Picture 2" descr="http://www.rtvss.com/images/training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90800" y="3257550"/>
            <a:ext cx="19050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34"/>
          <p:cNvSpPr>
            <a:spLocks noRot="1" noChangeArrowheads="1"/>
          </p:cNvSpPr>
          <p:nvPr/>
        </p:nvSpPr>
        <p:spPr bwMode="auto">
          <a:xfrm>
            <a:off x="4876800" y="895350"/>
            <a:ext cx="3505200" cy="533400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RETAIL PROFIT</a:t>
            </a:r>
          </a:p>
        </p:txBody>
      </p:sp>
      <p:sp>
        <p:nvSpPr>
          <p:cNvPr id="13" name="Rectangle 34"/>
          <p:cNvSpPr>
            <a:spLocks noRot="1" noChangeArrowheads="1"/>
          </p:cNvSpPr>
          <p:nvPr/>
        </p:nvSpPr>
        <p:spPr bwMode="auto">
          <a:xfrm>
            <a:off x="4876800" y="1733550"/>
            <a:ext cx="3581400" cy="533400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PERFORMANCE BONUS</a:t>
            </a:r>
          </a:p>
        </p:txBody>
      </p:sp>
      <p:sp>
        <p:nvSpPr>
          <p:cNvPr id="14" name="Rectangle 34"/>
          <p:cNvSpPr>
            <a:spLocks noRot="1" noChangeArrowheads="1"/>
          </p:cNvSpPr>
          <p:nvPr/>
        </p:nvSpPr>
        <p:spPr bwMode="auto">
          <a:xfrm>
            <a:off x="4876800" y="2571750"/>
            <a:ext cx="3581400" cy="533400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DIRECTOR BONUS</a:t>
            </a:r>
          </a:p>
        </p:txBody>
      </p:sp>
      <p:sp>
        <p:nvSpPr>
          <p:cNvPr id="15" name="Rectangle 34"/>
          <p:cNvSpPr>
            <a:spLocks noRot="1" noChangeArrowheads="1"/>
          </p:cNvSpPr>
          <p:nvPr/>
        </p:nvSpPr>
        <p:spPr bwMode="auto">
          <a:xfrm>
            <a:off x="4876800" y="3409950"/>
            <a:ext cx="3581400" cy="533400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LEADERSHIP BONUS</a:t>
            </a:r>
          </a:p>
        </p:txBody>
      </p:sp>
      <p:sp>
        <p:nvSpPr>
          <p:cNvPr id="16" name="Rectangle 34"/>
          <p:cNvSpPr>
            <a:spLocks noRot="1" noChangeArrowheads="1"/>
          </p:cNvSpPr>
          <p:nvPr/>
        </p:nvSpPr>
        <p:spPr bwMode="auto">
          <a:xfrm>
            <a:off x="5029200" y="4248150"/>
            <a:ext cx="2819400" cy="685800"/>
          </a:xfrm>
          <a:prstGeom prst="rect">
            <a:avLst/>
          </a:prstGeom>
          <a:blipFill>
            <a:blip r:embed="rId6" cstate="print"/>
            <a:tile tx="0" ty="0" sx="100000" sy="100000" flip="none" algn="tl"/>
          </a:blipFill>
          <a:ln w="9525">
            <a:noFill/>
            <a:miter lim="800000"/>
            <a:headEnd/>
            <a:tailEnd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txBody>
          <a:bodyPr anchor="ctr"/>
          <a:lstStyle/>
          <a:p>
            <a:pPr algn="ctr" eaLnBrk="0" hangingPunct="0">
              <a:defRPr/>
            </a:pPr>
            <a:r>
              <a:rPr lang="en-US" b="1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  </a:t>
            </a:r>
            <a:r>
              <a:rPr lang="en-US" sz="2200" b="1" dirty="0">
                <a:ln w="3175">
                  <a:noFill/>
                </a:ln>
                <a:solidFill>
                  <a:schemeClr val="bg1"/>
                </a:solidFill>
                <a:latin typeface="+mj-lt"/>
                <a:cs typeface="Arial" charset="0"/>
              </a:rPr>
              <a:t>TOTAL BONUS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693072" y="0"/>
            <a:ext cx="2497928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Awards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5427807" y="0"/>
            <a:ext cx="2801793" cy="9233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5400" b="1" dirty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Rewards </a:t>
            </a:r>
          </a:p>
        </p:txBody>
      </p:sp>
      <p:pic>
        <p:nvPicPr>
          <p:cNvPr id="246786" name="Picture 2" descr="http://macklessonsradio.com/resources/no-limit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077200" y="3962400"/>
            <a:ext cx="11811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9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7" dur="1000" fill="hold"/>
                                        <p:tgtEl>
                                          <p:spTgt spid="24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5" dur="1000"/>
                                        <p:tgtEl>
                                          <p:spTgt spid="264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3" dur="1000"/>
                                        <p:tgtEl>
                                          <p:spTgt spid="28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738" name="Picture 2" descr="http://www.abbott.com/static/cms_workspace/content/image/redesign/beginning_pg_hero.jpg;wae77a7729397b6c0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63" y="0"/>
            <a:ext cx="9126537" cy="514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35325"/>
            <a:ext cx="2133600" cy="190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28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0" y="4727575"/>
            <a:ext cx="9144000" cy="404813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 lIns="96637" tIns="48318" rIns="96637" bIns="48318">
            <a:spAutoFit/>
          </a:bodyPr>
          <a:lstStyle/>
          <a:p>
            <a:pPr algn="ctr" defTabSz="963613"/>
            <a:r>
              <a:rPr lang="en-US" sz="2000" b="1"/>
              <a:t>NEXT 5 YEARS SAMI DIRECT IS COMMITTED TO BECOME A 1000 CRORE COMPANY</a:t>
            </a:r>
            <a:endParaRPr lang="en-IN" sz="2000" b="1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http://www.andy-roberts.com/wp-content/uploads/2013/04/Bill-Gates-on-Network-Marke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9050"/>
            <a:ext cx="91440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 descr="http://genetic-antiaging.com/wp-content/uploads/2012/01/47767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851234"/>
            <a:ext cx="6096000" cy="3930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 descr="http://www.empowernetwork.com/conrades/files/2013/04/Warren-Buffet-ML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-19050"/>
            <a:ext cx="9144000" cy="516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1095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2819400" y="1962150"/>
            <a:ext cx="2590800" cy="1981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YOU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YOUR Network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152400" y="108343"/>
            <a:ext cx="502920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r>
              <a:rPr lang="en-IN" sz="2800" b="1" dirty="0" smtClean="0"/>
              <a:t>How Does this business work ??</a:t>
            </a:r>
            <a:endParaRPr lang="en-IN" sz="2800" b="1" dirty="0"/>
          </a:p>
        </p:txBody>
      </p:sp>
      <p:sp>
        <p:nvSpPr>
          <p:cNvPr id="44" name="Rectangle 43"/>
          <p:cNvSpPr/>
          <p:nvPr/>
        </p:nvSpPr>
        <p:spPr>
          <a:xfrm>
            <a:off x="838200" y="1962150"/>
            <a:ext cx="1447800" cy="6096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Manufacturing cost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5" name="Cross 44"/>
          <p:cNvSpPr/>
          <p:nvPr/>
        </p:nvSpPr>
        <p:spPr>
          <a:xfrm>
            <a:off x="2438400" y="2114550"/>
            <a:ext cx="304800" cy="304800"/>
          </a:xfrm>
          <a:prstGeom prst="plu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2895600" y="1962150"/>
            <a:ext cx="2209800" cy="16764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Marketing Expenses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(Advertisements)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(Brand ambassadors)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(stockiest)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(wholesalers)</a:t>
            </a:r>
          </a:p>
          <a:p>
            <a:pPr algn="ctr"/>
            <a:r>
              <a:rPr lang="en-US" sz="1600" b="1" dirty="0" smtClean="0">
                <a:solidFill>
                  <a:schemeClr val="tx1"/>
                </a:solidFill>
              </a:rPr>
              <a:t>(retailers) etc…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47" name="Right Arrow 46"/>
          <p:cNvSpPr/>
          <p:nvPr/>
        </p:nvSpPr>
        <p:spPr>
          <a:xfrm>
            <a:off x="5486400" y="2114550"/>
            <a:ext cx="533400" cy="30480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096000" y="1962150"/>
            <a:ext cx="2438400" cy="25908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chemeClr val="tx1"/>
                </a:solidFill>
              </a:rPr>
              <a:t>M  R  P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056061" y="1330464"/>
            <a:ext cx="10775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30%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3570661" y="1330464"/>
            <a:ext cx="107753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7</a:t>
            </a:r>
            <a:r>
              <a:rPr lang="en-US" sz="4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0%</a:t>
            </a:r>
            <a:endParaRPr lang="en-US" sz="4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6400800" y="1392019"/>
            <a:ext cx="1839539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Product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  <p:bldP spid="46" grpId="1" animBg="1"/>
      <p:bldP spid="47" grpId="0" animBg="1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0" y="1"/>
            <a:ext cx="533400" cy="52321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lIns="91430" tIns="45715" rIns="91430" bIns="45715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+mn-lt"/>
                <a:cs typeface="+mn-cs"/>
              </a:rPr>
              <a:t>P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482190"/>
            <a:ext cx="9144000" cy="48220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107950" dist="12700" dir="5400000" algn="ctr">
              <a:srgbClr val="000000"/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0" tIns="45715" rIns="91430" bIns="45715" anchor="ctr">
            <a:sp3d extrusionH="57150">
              <a:bevelT w="38100" h="38100"/>
            </a:sp3d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IN" sz="3600" b="1" dirty="0"/>
          </a:p>
        </p:txBody>
      </p:sp>
      <p:sp>
        <p:nvSpPr>
          <p:cNvPr id="110598" name="Rectangle 10"/>
          <p:cNvSpPr>
            <a:spLocks noChangeArrowheads="1"/>
          </p:cNvSpPr>
          <p:nvPr/>
        </p:nvSpPr>
        <p:spPr bwMode="auto">
          <a:xfrm>
            <a:off x="228600" y="417513"/>
            <a:ext cx="85344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 lIns="91430" tIns="45715" rIns="91430" bIns="45715">
            <a:spAutoFit/>
          </a:bodyPr>
          <a:lstStyle/>
          <a:p>
            <a:pPr algn="ctr">
              <a:defRPr/>
            </a:pPr>
            <a:r>
              <a:rPr lang="en-US" sz="3200" spc="300" dirty="0">
                <a:solidFill>
                  <a:schemeClr val="bg1"/>
                </a:solidFill>
                <a:latin typeface="Arial Rounded MT Bold" pitchFamily="34" charset="0"/>
              </a:rPr>
              <a:t>How to Become Our Distributor?</a:t>
            </a:r>
          </a:p>
        </p:txBody>
      </p:sp>
      <p:sp>
        <p:nvSpPr>
          <p:cNvPr id="115720" name="TextBox 14"/>
          <p:cNvSpPr txBox="1">
            <a:spLocks noChangeArrowheads="1"/>
          </p:cNvSpPr>
          <p:nvPr/>
        </p:nvSpPr>
        <p:spPr bwMode="auto">
          <a:xfrm>
            <a:off x="500063" y="136525"/>
            <a:ext cx="17526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0" tIns="45715" rIns="91430" bIns="45715">
            <a:spAutoFit/>
          </a:bodyPr>
          <a:lstStyle/>
          <a:p>
            <a:r>
              <a:rPr lang="en-US" sz="2400"/>
              <a:t>LAN</a:t>
            </a:r>
          </a:p>
        </p:txBody>
      </p:sp>
      <p:pic>
        <p:nvPicPr>
          <p:cNvPr id="1546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1047750"/>
            <a:ext cx="6400800" cy="407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200150"/>
            <a:ext cx="2038350" cy="120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" y="2541410"/>
            <a:ext cx="1981200" cy="1192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463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3858628"/>
            <a:ext cx="2057400" cy="1218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0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62"/>
            <a:ext cx="457041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5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6390"/>
            <a:ext cx="9144001" cy="515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4" descr="http://www.pancardnri.com/images/what-is-a-pan-numbe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0400" y="3144206"/>
            <a:ext cx="1981200" cy="1999294"/>
          </a:xfrm>
          <a:prstGeom prst="rect">
            <a:avLst/>
          </a:prstGeom>
          <a:noFill/>
        </p:spPr>
      </p:pic>
      <p:pic>
        <p:nvPicPr>
          <p:cNvPr id="5" name="Picture 6" descr="http://www.ioaconagra.org/images/192/CancelledCheque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5334000" y="3614505"/>
            <a:ext cx="3810001" cy="1528995"/>
          </a:xfrm>
          <a:prstGeom prst="rect">
            <a:avLst/>
          </a:prstGeom>
          <a:noFill/>
        </p:spPr>
      </p:pic>
      <p:pic>
        <p:nvPicPr>
          <p:cNvPr id="43110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" y="1733550"/>
            <a:ext cx="2712321" cy="1697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1107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48000" y="1657350"/>
            <a:ext cx="2895490" cy="18951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1108" name="Picture 4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86475" y="1657350"/>
            <a:ext cx="3057525" cy="1789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43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43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43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13790</TotalTime>
  <Words>667</Words>
  <Application>Microsoft Office PowerPoint</Application>
  <PresentationFormat>On-screen Show (16:9)</PresentationFormat>
  <Paragraphs>266</Paragraphs>
  <Slides>25</Slides>
  <Notes>13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Office Theme</vt:lpstr>
      <vt:lpstr>CorelDRAW</vt:lpstr>
      <vt:lpstr>Clip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SAMIDIRECT</dc:title>
  <dc:creator>Manjunath Nagaraja</dc:creator>
  <dc:description>CALL +91 9900584431 FOR DETAILS</dc:description>
  <cp:lastModifiedBy>manjunath</cp:lastModifiedBy>
  <cp:revision>1868</cp:revision>
  <dcterms:created xsi:type="dcterms:W3CDTF">2012-02-24T10:02:45Z</dcterms:created>
  <dcterms:modified xsi:type="dcterms:W3CDTF">2014-06-01T18:53:43Z</dcterms:modified>
</cp:coreProperties>
</file>